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Playfair Display"/>
      <p:regular r:id="rId53"/>
      <p:bold r:id="rId54"/>
      <p:italic r:id="rId55"/>
      <p:boldItalic r:id="rId56"/>
    </p:embeddedFont>
    <p:embeddedFont>
      <p:font typeface="Open Sans SemiBold"/>
      <p:regular r:id="rId57"/>
      <p:bold r:id="rId58"/>
      <p:italic r:id="rId59"/>
      <p:boldItalic r:id="rId60"/>
    </p:embeddedFont>
    <p:embeddedFont>
      <p:font typeface="Roboto Mono"/>
      <p:regular r:id="rId61"/>
      <p:bold r:id="rId62"/>
      <p:italic r:id="rId63"/>
      <p:boldItalic r:id="rId64"/>
    </p:embeddedFont>
    <p:embeddedFont>
      <p:font typeface="Comfortaa"/>
      <p:regular r:id="rId65"/>
      <p:bold r:id="rId66"/>
    </p:embeddedFont>
    <p:embeddedFont>
      <p:font typeface="Playfair Display Black"/>
      <p:bold r:id="rId67"/>
      <p:boldItalic r:id="rId68"/>
    </p:embeddedFont>
    <p:embeddedFont>
      <p:font typeface="Open Sans"/>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OpenSans-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italic.fntdata"/><Relationship Id="rId70" Type="http://schemas.openxmlformats.org/officeDocument/2006/relationships/font" Target="fonts/Open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Mono-bold.fntdata"/><Relationship Id="rId61" Type="http://schemas.openxmlformats.org/officeDocument/2006/relationships/font" Target="fonts/RobotoMono-regular.fntdata"/><Relationship Id="rId20" Type="http://schemas.openxmlformats.org/officeDocument/2006/relationships/slide" Target="slides/slide15.xml"/><Relationship Id="rId64" Type="http://schemas.openxmlformats.org/officeDocument/2006/relationships/font" Target="fonts/RobotoMono-boldItalic.fntdata"/><Relationship Id="rId63" Type="http://schemas.openxmlformats.org/officeDocument/2006/relationships/font" Target="fonts/RobotoMono-italic.fntdata"/><Relationship Id="rId22" Type="http://schemas.openxmlformats.org/officeDocument/2006/relationships/slide" Target="slides/slide17.xml"/><Relationship Id="rId66" Type="http://schemas.openxmlformats.org/officeDocument/2006/relationships/font" Target="fonts/Comfortaa-bold.fntdata"/><Relationship Id="rId21" Type="http://schemas.openxmlformats.org/officeDocument/2006/relationships/slide" Target="slides/slide16.xml"/><Relationship Id="rId65" Type="http://schemas.openxmlformats.org/officeDocument/2006/relationships/font" Target="fonts/Comfortaa-regular.fntdata"/><Relationship Id="rId24" Type="http://schemas.openxmlformats.org/officeDocument/2006/relationships/slide" Target="slides/slide19.xml"/><Relationship Id="rId68" Type="http://schemas.openxmlformats.org/officeDocument/2006/relationships/font" Target="fonts/PlayfairDisplayBlack-boldItalic.fntdata"/><Relationship Id="rId23" Type="http://schemas.openxmlformats.org/officeDocument/2006/relationships/slide" Target="slides/slide18.xml"/><Relationship Id="rId67" Type="http://schemas.openxmlformats.org/officeDocument/2006/relationships/font" Target="fonts/PlayfairDisplayBlack-bold.fntdata"/><Relationship Id="rId60" Type="http://schemas.openxmlformats.org/officeDocument/2006/relationships/font" Target="fonts/OpenSansSemiBold-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PlayfairDisplay-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layfairDisplay-italic.fntdata"/><Relationship Id="rId10" Type="http://schemas.openxmlformats.org/officeDocument/2006/relationships/slide" Target="slides/slide5.xml"/><Relationship Id="rId54" Type="http://schemas.openxmlformats.org/officeDocument/2006/relationships/font" Target="fonts/PlayfairDisplay-bold.fntdata"/><Relationship Id="rId13" Type="http://schemas.openxmlformats.org/officeDocument/2006/relationships/slide" Target="slides/slide8.xml"/><Relationship Id="rId57" Type="http://schemas.openxmlformats.org/officeDocument/2006/relationships/font" Target="fonts/OpenSansSemiBold-regular.fntdata"/><Relationship Id="rId12" Type="http://schemas.openxmlformats.org/officeDocument/2006/relationships/slide" Target="slides/slide7.xml"/><Relationship Id="rId56" Type="http://schemas.openxmlformats.org/officeDocument/2006/relationships/font" Target="fonts/PlayfairDisplay-boldItalic.fntdata"/><Relationship Id="rId15" Type="http://schemas.openxmlformats.org/officeDocument/2006/relationships/slide" Target="slides/slide10.xml"/><Relationship Id="rId59" Type="http://schemas.openxmlformats.org/officeDocument/2006/relationships/font" Target="fonts/OpenSansSemiBold-italic.fntdata"/><Relationship Id="rId14" Type="http://schemas.openxmlformats.org/officeDocument/2006/relationships/slide" Target="slides/slide9.xml"/><Relationship Id="rId58" Type="http://schemas.openxmlformats.org/officeDocument/2006/relationships/font" Target="fonts/OpenSansSemiBo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6926882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6926882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69268822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9268822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69268822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69268822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9268822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9268822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69268822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69268822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693223d9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693223d9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56edc502d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56edc502d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12c1aa04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12c1aa04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693223d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93223d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8304220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8304220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4c88b97e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4c88b97e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83042202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83042202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12c1aa04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12c1aa04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585696d7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585696d7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69268822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69268822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69268822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69268822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6926882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6926882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83042202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83042202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83042202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83042202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69268822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69268822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69268822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69268822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585696d7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585696d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83042202f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83042202f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583042202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83042202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83042202f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83042202f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83042202f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83042202f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83042202f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83042202f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83042202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583042202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583042202f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83042202f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83042202f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83042202f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83042202f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83042202f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583042202f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83042202f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82b0c545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2b0c54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83042202f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83042202f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83042202f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83042202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83042202f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83042202f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583042202f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583042202f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583042202f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583042202f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583042202f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583042202f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83042202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83042202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583042202f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583042202f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82b0c545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82b0c545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82b0c545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82b0c545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585696d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85696d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3890a78d78b65fb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890a78d78b65fb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4c9b4089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4c9b4089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071125" y="744575"/>
            <a:ext cx="7761300" cy="93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de">
                <a:solidFill>
                  <a:srgbClr val="FF0000"/>
                </a:solidFill>
                <a:latin typeface="Playfair Display Black"/>
                <a:ea typeface="Playfair Display Black"/>
                <a:cs typeface="Playfair Display Black"/>
                <a:sym typeface="Playfair Display Black"/>
              </a:rPr>
              <a:t>RSVW  </a:t>
            </a:r>
            <a:r>
              <a:rPr lang="de">
                <a:solidFill>
                  <a:srgbClr val="FF0000"/>
                </a:solidFill>
                <a:latin typeface="Playfair Display Black"/>
                <a:ea typeface="Playfair Display Black"/>
                <a:cs typeface="Playfair Display Black"/>
                <a:sym typeface="Playfair Display Black"/>
              </a:rPr>
              <a:t>iPhone Foto</a:t>
            </a:r>
            <a:endParaRPr>
              <a:solidFill>
                <a:srgbClr val="FF0000"/>
              </a:solidFill>
              <a:latin typeface="Playfair Display Black"/>
              <a:ea typeface="Playfair Display Black"/>
              <a:cs typeface="Playfair Display Black"/>
              <a:sym typeface="Playfair Display Black"/>
            </a:endParaRPr>
          </a:p>
        </p:txBody>
      </p:sp>
      <p:sp>
        <p:nvSpPr>
          <p:cNvPr id="55" name="Google Shape;55;p13"/>
          <p:cNvSpPr txBox="1"/>
          <p:nvPr>
            <p:ph idx="1" type="subTitle"/>
          </p:nvPr>
        </p:nvSpPr>
        <p:spPr>
          <a:xfrm>
            <a:off x="1071125" y="1681475"/>
            <a:ext cx="7466100" cy="29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3600">
                <a:solidFill>
                  <a:schemeClr val="lt1"/>
                </a:solidFill>
                <a:latin typeface="Open Sans"/>
                <a:ea typeface="Open Sans"/>
                <a:cs typeface="Open Sans"/>
                <a:sym typeface="Open Sans"/>
              </a:rPr>
              <a:t>Die beste Kamera ist die,</a:t>
            </a:r>
            <a:endParaRPr sz="3600">
              <a:solidFill>
                <a:schemeClr val="lt1"/>
              </a:solidFill>
              <a:latin typeface="Open Sans"/>
              <a:ea typeface="Open Sans"/>
              <a:cs typeface="Open Sans"/>
              <a:sym typeface="Open Sans"/>
            </a:endParaRPr>
          </a:p>
          <a:p>
            <a:pPr indent="0" lvl="0" marL="0" rtl="0" algn="l">
              <a:spcBef>
                <a:spcPts val="0"/>
              </a:spcBef>
              <a:spcAft>
                <a:spcPts val="0"/>
              </a:spcAft>
              <a:buNone/>
            </a:pPr>
            <a:r>
              <a:rPr lang="de" sz="3600">
                <a:solidFill>
                  <a:schemeClr val="lt1"/>
                </a:solidFill>
                <a:latin typeface="Open Sans"/>
                <a:ea typeface="Open Sans"/>
                <a:cs typeface="Open Sans"/>
                <a:sym typeface="Open Sans"/>
              </a:rPr>
              <a:t>die Sie dabei haben.</a:t>
            </a:r>
            <a:endParaRPr sz="3600">
              <a:solidFill>
                <a:schemeClr val="lt1"/>
              </a:solidFill>
              <a:latin typeface="Open Sans"/>
              <a:ea typeface="Open Sans"/>
              <a:cs typeface="Open Sans"/>
              <a:sym typeface="Open Sans"/>
            </a:endParaRPr>
          </a:p>
          <a:p>
            <a:pPr indent="0" lvl="0" marL="0" rtl="0" algn="l">
              <a:spcBef>
                <a:spcPts val="0"/>
              </a:spcBef>
              <a:spcAft>
                <a:spcPts val="0"/>
              </a:spcAft>
              <a:buNone/>
            </a:pPr>
            <a:r>
              <a:rPr lang="de" sz="3600">
                <a:solidFill>
                  <a:srgbClr val="FFFF00"/>
                </a:solidFill>
                <a:latin typeface="Open Sans"/>
                <a:ea typeface="Open Sans"/>
                <a:cs typeface="Open Sans"/>
                <a:sym typeface="Open Sans"/>
              </a:rPr>
              <a:t>… d</a:t>
            </a:r>
            <a:r>
              <a:rPr lang="de" sz="3600">
                <a:solidFill>
                  <a:srgbClr val="FFFF00"/>
                </a:solidFill>
                <a:latin typeface="Open Sans"/>
                <a:ea typeface="Open Sans"/>
                <a:cs typeface="Open Sans"/>
                <a:sym typeface="Open Sans"/>
              </a:rPr>
              <a:t>amit das Fotografieren damit</a:t>
            </a:r>
            <a:endParaRPr sz="3600">
              <a:solidFill>
                <a:srgbClr val="FFFF00"/>
              </a:solidFill>
              <a:latin typeface="Open Sans"/>
              <a:ea typeface="Open Sans"/>
              <a:cs typeface="Open Sans"/>
              <a:sym typeface="Open Sans"/>
            </a:endParaRPr>
          </a:p>
          <a:p>
            <a:pPr indent="0" lvl="0" marL="0" rtl="0" algn="l">
              <a:spcBef>
                <a:spcPts val="0"/>
              </a:spcBef>
              <a:spcAft>
                <a:spcPts val="0"/>
              </a:spcAft>
              <a:buNone/>
            </a:pPr>
            <a:r>
              <a:rPr lang="de" sz="3600">
                <a:solidFill>
                  <a:srgbClr val="FFFF00"/>
                </a:solidFill>
                <a:latin typeface="Open Sans"/>
                <a:ea typeface="Open Sans"/>
                <a:cs typeface="Open Sans"/>
                <a:sym typeface="Open Sans"/>
              </a:rPr>
              <a:t>noch mehr Freude macht</a:t>
            </a:r>
            <a:endParaRPr sz="3600">
              <a:solidFill>
                <a:srgbClr val="FFFF00"/>
              </a:solidFill>
              <a:latin typeface="Open Sans"/>
              <a:ea typeface="Open Sans"/>
              <a:cs typeface="Open Sans"/>
              <a:sym typeface="Open Sans"/>
            </a:endParaRPr>
          </a:p>
          <a:p>
            <a:pPr indent="0" lvl="0" marL="0" rtl="0" algn="l">
              <a:spcBef>
                <a:spcPts val="0"/>
              </a:spcBef>
              <a:spcAft>
                <a:spcPts val="0"/>
              </a:spcAft>
              <a:buNone/>
            </a:pPr>
            <a:r>
              <a:t/>
            </a:r>
            <a:endParaRPr sz="1800">
              <a:solidFill>
                <a:srgbClr val="9FC5E8"/>
              </a:solidFill>
              <a:latin typeface="Open Sans"/>
              <a:ea typeface="Open Sans"/>
              <a:cs typeface="Open Sans"/>
              <a:sym typeface="Open Sans"/>
            </a:endParaRPr>
          </a:p>
          <a:p>
            <a:pPr indent="0" lvl="0" marL="0" rtl="0" algn="l">
              <a:spcBef>
                <a:spcPts val="0"/>
              </a:spcBef>
              <a:spcAft>
                <a:spcPts val="0"/>
              </a:spcAft>
              <a:buNone/>
            </a:pPr>
            <a:r>
              <a:rPr lang="de" sz="1800">
                <a:solidFill>
                  <a:srgbClr val="9FC5E8"/>
                </a:solidFill>
                <a:latin typeface="Open Sans"/>
                <a:ea typeface="Open Sans"/>
                <a:cs typeface="Open Sans"/>
                <a:sym typeface="Open Sans"/>
              </a:rPr>
              <a:t>Herbert Burkhard, Mai 2019</a:t>
            </a:r>
            <a:endParaRPr sz="1800">
              <a:solidFill>
                <a:srgbClr val="9FC5E8"/>
              </a:solidFill>
              <a:latin typeface="Open Sans"/>
              <a:ea typeface="Open Sans"/>
              <a:cs typeface="Open Sans"/>
              <a:sym typeface="Open Sans"/>
            </a:endParaRPr>
          </a:p>
          <a:p>
            <a:pPr indent="0" lvl="0" marL="0" rtl="0" algn="ctr">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Raster</a:t>
            </a:r>
            <a:endParaRPr b="1" sz="2400">
              <a:solidFill>
                <a:schemeClr val="lt1"/>
              </a:solidFill>
              <a:latin typeface="Open Sans"/>
              <a:ea typeface="Open Sans"/>
              <a:cs typeface="Open Sans"/>
              <a:sym typeface="Open Sans"/>
            </a:endParaRPr>
          </a:p>
        </p:txBody>
      </p:sp>
      <p:sp>
        <p:nvSpPr>
          <p:cNvPr id="134" name="Google Shape;134;p22"/>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35" name="Google Shape;135;p22"/>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36" name="Google Shape;136;p22"/>
          <p:cNvSpPr txBox="1"/>
          <p:nvPr/>
        </p:nvSpPr>
        <p:spPr>
          <a:xfrm>
            <a:off x="465775" y="787575"/>
            <a:ext cx="6006000" cy="3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latin typeface="Open Sans"/>
                <a:ea typeface="Open Sans"/>
                <a:cs typeface="Open Sans"/>
                <a:sym typeface="Open Sans"/>
              </a:rPr>
              <a:t>Falls der </a:t>
            </a:r>
            <a:r>
              <a:rPr b="1" lang="de" sz="1800">
                <a:latin typeface="Open Sans"/>
                <a:ea typeface="Open Sans"/>
                <a:cs typeface="Open Sans"/>
                <a:sym typeface="Open Sans"/>
              </a:rPr>
              <a:t>Raster</a:t>
            </a:r>
            <a:r>
              <a:rPr lang="de" sz="1800">
                <a:latin typeface="Open Sans"/>
                <a:ea typeface="Open Sans"/>
                <a:cs typeface="Open Sans"/>
                <a:sym typeface="Open Sans"/>
              </a:rPr>
              <a:t> aktiviert ist, wird in der Fotoanzeige der Kamera ein 3x3-Raster eingeblendet. </a:t>
            </a:r>
            <a:endParaRPr sz="1800">
              <a:latin typeface="Open Sans"/>
              <a:ea typeface="Open Sans"/>
              <a:cs typeface="Open Sans"/>
              <a:sym typeface="Open Sans"/>
            </a:endParaRPr>
          </a:p>
          <a:p>
            <a:pPr indent="0" lvl="0" marL="0" rtl="0" algn="l">
              <a:lnSpc>
                <a:spcPct val="115000"/>
              </a:lnSpc>
              <a:spcBef>
                <a:spcPts val="0"/>
              </a:spcBef>
              <a:spcAft>
                <a:spcPts val="0"/>
              </a:spcAft>
              <a:buNone/>
            </a:pPr>
            <a:br>
              <a:rPr lang="de" sz="1800">
                <a:latin typeface="Open Sans"/>
                <a:ea typeface="Open Sans"/>
                <a:cs typeface="Open Sans"/>
                <a:sym typeface="Open Sans"/>
              </a:rPr>
            </a:br>
            <a:r>
              <a:rPr lang="de" sz="1800">
                <a:latin typeface="Open Sans"/>
                <a:ea typeface="Open Sans"/>
                <a:cs typeface="Open Sans"/>
                <a:sym typeface="Open Sans"/>
              </a:rPr>
              <a:t>Das hilft mit, das Objekt besser einzumitten, interessanter zu gestalten oder das Bild horizontal oder vertikal besser auszurichten.  </a:t>
            </a:r>
            <a:endParaRPr sz="1800">
              <a:latin typeface="Open Sans"/>
              <a:ea typeface="Open Sans"/>
              <a:cs typeface="Open Sans"/>
              <a:sym typeface="Open Sans"/>
            </a:endParaRPr>
          </a:p>
          <a:p>
            <a:pPr indent="0" lvl="0" marL="0" rtl="0" algn="l">
              <a:spcBef>
                <a:spcPts val="0"/>
              </a:spcBef>
              <a:spcAft>
                <a:spcPts val="0"/>
              </a:spcAft>
              <a:buNone/>
            </a:pPr>
            <a:r>
              <a:t/>
            </a:r>
            <a:endParaRPr/>
          </a:p>
        </p:txBody>
      </p:sp>
      <p:pic>
        <p:nvPicPr>
          <p:cNvPr id="137" name="Google Shape;137;p22"/>
          <p:cNvPicPr preferRelativeResize="0"/>
          <p:nvPr/>
        </p:nvPicPr>
        <p:blipFill>
          <a:blip r:embed="rId3">
            <a:alphaModFix/>
          </a:blip>
          <a:stretch>
            <a:fillRect/>
          </a:stretch>
        </p:blipFill>
        <p:spPr>
          <a:xfrm>
            <a:off x="6759175" y="810900"/>
            <a:ext cx="2081662" cy="3694951"/>
          </a:xfrm>
          <a:prstGeom prst="rect">
            <a:avLst/>
          </a:prstGeom>
          <a:noFill/>
          <a:ln>
            <a:noFill/>
          </a:ln>
        </p:spPr>
      </p:pic>
      <p:cxnSp>
        <p:nvCxnSpPr>
          <p:cNvPr id="138" name="Google Shape;138;p22"/>
          <p:cNvCxnSpPr/>
          <p:nvPr/>
        </p:nvCxnSpPr>
        <p:spPr>
          <a:xfrm>
            <a:off x="6256675" y="1892850"/>
            <a:ext cx="546300" cy="72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QR-Code scannen</a:t>
            </a:r>
            <a:endParaRPr b="1" sz="2400">
              <a:solidFill>
                <a:schemeClr val="lt1"/>
              </a:solidFill>
              <a:latin typeface="Open Sans"/>
              <a:ea typeface="Open Sans"/>
              <a:cs typeface="Open Sans"/>
              <a:sym typeface="Open Sans"/>
            </a:endParaRPr>
          </a:p>
        </p:txBody>
      </p:sp>
      <p:sp>
        <p:nvSpPr>
          <p:cNvPr id="144" name="Google Shape;144;p23"/>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45" name="Google Shape;145;p23"/>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46" name="Google Shape;146;p23"/>
          <p:cNvSpPr txBox="1"/>
          <p:nvPr/>
        </p:nvSpPr>
        <p:spPr>
          <a:xfrm>
            <a:off x="549150" y="785450"/>
            <a:ext cx="6167700" cy="3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latin typeface="Open Sans"/>
                <a:ea typeface="Open Sans"/>
                <a:cs typeface="Open Sans"/>
                <a:sym typeface="Open Sans"/>
              </a:rPr>
              <a:t>Sofern diese Funktion aktiviert ist können Sie einen </a:t>
            </a:r>
            <a:r>
              <a:rPr b="1" lang="de" sz="1800">
                <a:latin typeface="Open Sans"/>
                <a:ea typeface="Open Sans"/>
                <a:cs typeface="Open Sans"/>
                <a:sym typeface="Open Sans"/>
              </a:rPr>
              <a:t>QR-Code </a:t>
            </a:r>
            <a:r>
              <a:rPr lang="de" sz="1800">
                <a:latin typeface="Open Sans"/>
                <a:ea typeface="Open Sans"/>
                <a:cs typeface="Open Sans"/>
                <a:sym typeface="Open Sans"/>
              </a:rPr>
              <a:t>mit der iPhone-Kamera einlesen. Sie benötigen dann keine separate App.</a:t>
            </a:r>
            <a:endParaRPr sz="1800">
              <a:latin typeface="Open Sans"/>
              <a:ea typeface="Open Sans"/>
              <a:cs typeface="Open Sans"/>
              <a:sym typeface="Open Sans"/>
            </a:endParaRPr>
          </a:p>
          <a:p>
            <a:pPr indent="0" lvl="0" marL="0" rtl="0" algn="l">
              <a:lnSpc>
                <a:spcPct val="115000"/>
              </a:lnSpc>
              <a:spcBef>
                <a:spcPts val="0"/>
              </a:spcBef>
              <a:spcAft>
                <a:spcPts val="0"/>
              </a:spcAft>
              <a:buNone/>
            </a:pPr>
            <a:r>
              <a:t/>
            </a:r>
            <a:endParaRPr sz="1800">
              <a:latin typeface="Open Sans"/>
              <a:ea typeface="Open Sans"/>
              <a:cs typeface="Open Sans"/>
              <a:sym typeface="Open Sans"/>
            </a:endParaRPr>
          </a:p>
          <a:p>
            <a:pPr indent="0" lvl="0" marL="0" rtl="0" algn="l">
              <a:lnSpc>
                <a:spcPct val="115000"/>
              </a:lnSpc>
              <a:spcBef>
                <a:spcPts val="0"/>
              </a:spcBef>
              <a:spcAft>
                <a:spcPts val="0"/>
              </a:spcAft>
              <a:buNone/>
            </a:pPr>
            <a:r>
              <a:rPr lang="de" sz="1800">
                <a:latin typeface="Open Sans"/>
                <a:ea typeface="Open Sans"/>
                <a:cs typeface="Open Sans"/>
                <a:sym typeface="Open Sans"/>
              </a:rPr>
              <a:t>Es empfiehlt sich, bei der Aufnahme das Quadrat-Format einzustellen. </a:t>
            </a:r>
            <a:endParaRPr sz="1800">
              <a:latin typeface="Open Sans"/>
              <a:ea typeface="Open Sans"/>
              <a:cs typeface="Open Sans"/>
              <a:sym typeface="Open Sans"/>
            </a:endParaRPr>
          </a:p>
          <a:p>
            <a:pPr indent="0" lvl="0" marL="0" rtl="0" algn="l">
              <a:spcBef>
                <a:spcPts val="0"/>
              </a:spcBef>
              <a:spcAft>
                <a:spcPts val="0"/>
              </a:spcAft>
              <a:buNone/>
            </a:pPr>
            <a:r>
              <a:t/>
            </a:r>
            <a:endParaRPr/>
          </a:p>
        </p:txBody>
      </p:sp>
      <p:pic>
        <p:nvPicPr>
          <p:cNvPr id="147" name="Google Shape;147;p23"/>
          <p:cNvPicPr preferRelativeResize="0"/>
          <p:nvPr/>
        </p:nvPicPr>
        <p:blipFill>
          <a:blip r:embed="rId3">
            <a:alphaModFix/>
          </a:blip>
          <a:stretch>
            <a:fillRect/>
          </a:stretch>
        </p:blipFill>
        <p:spPr>
          <a:xfrm>
            <a:off x="6845200" y="847675"/>
            <a:ext cx="1815451" cy="3222426"/>
          </a:xfrm>
          <a:prstGeom prst="rect">
            <a:avLst/>
          </a:prstGeom>
          <a:noFill/>
          <a:ln>
            <a:noFill/>
          </a:ln>
        </p:spPr>
      </p:pic>
      <p:cxnSp>
        <p:nvCxnSpPr>
          <p:cNvPr id="148" name="Google Shape;148;p23"/>
          <p:cNvCxnSpPr/>
          <p:nvPr/>
        </p:nvCxnSpPr>
        <p:spPr>
          <a:xfrm>
            <a:off x="6085300" y="2034700"/>
            <a:ext cx="759900" cy="177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Video aufnehmen</a:t>
            </a:r>
            <a:endParaRPr b="1" sz="2400">
              <a:solidFill>
                <a:schemeClr val="lt1"/>
              </a:solidFill>
              <a:latin typeface="Open Sans"/>
              <a:ea typeface="Open Sans"/>
              <a:cs typeface="Open Sans"/>
              <a:sym typeface="Open Sans"/>
            </a:endParaRPr>
          </a:p>
        </p:txBody>
      </p:sp>
      <p:sp>
        <p:nvSpPr>
          <p:cNvPr id="154" name="Google Shape;154;p24"/>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55" name="Google Shape;155;p24"/>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56" name="Google Shape;156;p24"/>
          <p:cNvSpPr txBox="1"/>
          <p:nvPr/>
        </p:nvSpPr>
        <p:spPr>
          <a:xfrm>
            <a:off x="587700" y="787575"/>
            <a:ext cx="5847300" cy="3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latin typeface="Open Sans"/>
                <a:ea typeface="Open Sans"/>
                <a:cs typeface="Open Sans"/>
                <a:sym typeface="Open Sans"/>
              </a:rPr>
              <a:t>Sie können die Auflösung (Qualität) des Videos bestimmen. Die Auflösung bestimmt die Grösse des Videos und den benötigten Speicherplatz.</a:t>
            </a:r>
            <a:endParaRPr sz="1800">
              <a:latin typeface="Open Sans"/>
              <a:ea typeface="Open Sans"/>
              <a:cs typeface="Open Sans"/>
              <a:sym typeface="Open Sans"/>
            </a:endParaRPr>
          </a:p>
          <a:p>
            <a:pPr indent="0" lvl="0" marL="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de" sz="1800">
                <a:latin typeface="Open Sans"/>
                <a:ea typeface="Open Sans"/>
                <a:cs typeface="Open Sans"/>
                <a:sym typeface="Open Sans"/>
              </a:rPr>
              <a:t>Bei 720p benötigt eine Filmminute ca. 60 MB</a:t>
            </a:r>
            <a:endParaRPr sz="1800">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de" sz="1800">
                <a:solidFill>
                  <a:schemeClr val="dk1"/>
                </a:solidFill>
                <a:latin typeface="Open Sans"/>
                <a:ea typeface="Open Sans"/>
                <a:cs typeface="Open Sans"/>
                <a:sym typeface="Open Sans"/>
              </a:rPr>
              <a:t>b</a:t>
            </a:r>
            <a:r>
              <a:rPr lang="de" sz="1800">
                <a:solidFill>
                  <a:schemeClr val="dk1"/>
                </a:solidFill>
                <a:latin typeface="Open Sans"/>
                <a:ea typeface="Open Sans"/>
                <a:cs typeface="Open Sans"/>
                <a:sym typeface="Open Sans"/>
              </a:rPr>
              <a:t>ei 1080p benötigt eine Filmminute ca. 130 MB</a:t>
            </a:r>
            <a:endParaRPr sz="1800">
              <a:latin typeface="Open Sans"/>
              <a:ea typeface="Open Sans"/>
              <a:cs typeface="Open Sans"/>
              <a:sym typeface="Open Sans"/>
            </a:endParaRPr>
          </a:p>
          <a:p>
            <a:pPr indent="0" lvl="0" marL="0" rtl="0" algn="l">
              <a:spcBef>
                <a:spcPts val="0"/>
              </a:spcBef>
              <a:spcAft>
                <a:spcPts val="0"/>
              </a:spcAft>
              <a:buNone/>
            </a:pPr>
            <a:r>
              <a:t/>
            </a:r>
            <a:endParaRPr/>
          </a:p>
        </p:txBody>
      </p:sp>
      <p:pic>
        <p:nvPicPr>
          <p:cNvPr id="157" name="Google Shape;157;p24"/>
          <p:cNvPicPr preferRelativeResize="0"/>
          <p:nvPr/>
        </p:nvPicPr>
        <p:blipFill>
          <a:blip r:embed="rId3">
            <a:alphaModFix/>
          </a:blip>
          <a:stretch>
            <a:fillRect/>
          </a:stretch>
        </p:blipFill>
        <p:spPr>
          <a:xfrm>
            <a:off x="6759175" y="810900"/>
            <a:ext cx="2081662" cy="3694951"/>
          </a:xfrm>
          <a:prstGeom prst="rect">
            <a:avLst/>
          </a:prstGeom>
          <a:noFill/>
          <a:ln>
            <a:noFill/>
          </a:ln>
        </p:spPr>
      </p:pic>
      <p:cxnSp>
        <p:nvCxnSpPr>
          <p:cNvPr id="158" name="Google Shape;158;p24"/>
          <p:cNvCxnSpPr/>
          <p:nvPr/>
        </p:nvCxnSpPr>
        <p:spPr>
          <a:xfrm>
            <a:off x="6275750" y="2451475"/>
            <a:ext cx="556800" cy="54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Formate</a:t>
            </a:r>
            <a:endParaRPr b="1" sz="2400">
              <a:solidFill>
                <a:schemeClr val="lt1"/>
              </a:solidFill>
              <a:latin typeface="Open Sans"/>
              <a:ea typeface="Open Sans"/>
              <a:cs typeface="Open Sans"/>
              <a:sym typeface="Open Sans"/>
            </a:endParaRPr>
          </a:p>
        </p:txBody>
      </p:sp>
      <p:sp>
        <p:nvSpPr>
          <p:cNvPr id="164" name="Google Shape;164;p25"/>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65" name="Google Shape;165;p25"/>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66" name="Google Shape;166;p25"/>
          <p:cNvSpPr txBox="1"/>
          <p:nvPr/>
        </p:nvSpPr>
        <p:spPr>
          <a:xfrm>
            <a:off x="608100" y="785450"/>
            <a:ext cx="7968600" cy="3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800">
                <a:latin typeface="Open Sans"/>
                <a:ea typeface="Open Sans"/>
                <a:cs typeface="Open Sans"/>
                <a:sym typeface="Open Sans"/>
              </a:rPr>
              <a:t>Sie können bestimmen ob das Bild in komprimiertem Format HEIF oder immer im bekannten JPG verwendet wird,</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b="1" lang="de" sz="1800">
                <a:latin typeface="Open Sans"/>
                <a:ea typeface="Open Sans"/>
                <a:cs typeface="Open Sans"/>
                <a:sym typeface="Open Sans"/>
              </a:rPr>
              <a:t>High Efficiency</a:t>
            </a:r>
            <a:r>
              <a:rPr lang="de" sz="1800">
                <a:latin typeface="Open Sans"/>
                <a:ea typeface="Open Sans"/>
                <a:cs typeface="Open Sans"/>
                <a:sym typeface="Open Sans"/>
              </a:rPr>
              <a:t> reduziert den benötigten Speicherplatz.</a:t>
            </a:r>
            <a:endParaRPr sz="1800">
              <a:latin typeface="Open Sans"/>
              <a:ea typeface="Open Sans"/>
              <a:cs typeface="Open Sans"/>
              <a:sym typeface="Open Sans"/>
            </a:endParaRPr>
          </a:p>
          <a:p>
            <a:pPr indent="0" lvl="0" marL="457200" rtl="0" algn="l">
              <a:spcBef>
                <a:spcPts val="0"/>
              </a:spcBef>
              <a:spcAft>
                <a:spcPts val="0"/>
              </a:spcAft>
              <a:buNone/>
            </a:pPr>
            <a:r>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b="1" lang="de" sz="1800">
                <a:latin typeface="Open Sans"/>
                <a:ea typeface="Open Sans"/>
                <a:cs typeface="Open Sans"/>
                <a:sym typeface="Open Sans"/>
              </a:rPr>
              <a:t>Maximale Kompatibilität </a:t>
            </a:r>
            <a:r>
              <a:rPr lang="de" sz="1800">
                <a:latin typeface="Open Sans"/>
                <a:ea typeface="Open Sans"/>
                <a:cs typeface="Open Sans"/>
                <a:sym typeface="Open Sans"/>
              </a:rPr>
              <a:t>speichert immer im JPG-Format. So ist der Datenaustausch mit anderen Geräten oder Applikationen gewährleistet. </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de" sz="1800">
                <a:latin typeface="Open Sans"/>
                <a:ea typeface="Open Sans"/>
                <a:cs typeface="Open Sans"/>
                <a:sym typeface="Open Sans"/>
              </a:rPr>
              <a:t>Beeinflusst auch die Einstellungen im Hochladen auf die iCloud.</a:t>
            </a:r>
            <a:endParaRPr sz="18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Normales Foto behalten</a:t>
            </a:r>
            <a:endParaRPr b="1" sz="2400">
              <a:solidFill>
                <a:schemeClr val="lt1"/>
              </a:solidFill>
              <a:latin typeface="Open Sans"/>
              <a:ea typeface="Open Sans"/>
              <a:cs typeface="Open Sans"/>
              <a:sym typeface="Open Sans"/>
            </a:endParaRPr>
          </a:p>
        </p:txBody>
      </p:sp>
      <p:sp>
        <p:nvSpPr>
          <p:cNvPr id="172" name="Google Shape;172;p26"/>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73" name="Google Shape;173;p26"/>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74" name="Google Shape;174;p26"/>
          <p:cNvSpPr txBox="1"/>
          <p:nvPr/>
        </p:nvSpPr>
        <p:spPr>
          <a:xfrm>
            <a:off x="608100" y="785450"/>
            <a:ext cx="5974200" cy="3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chemeClr val="dk1"/>
                </a:solidFill>
                <a:latin typeface="Open Sans"/>
                <a:ea typeface="Open Sans"/>
                <a:cs typeface="Open Sans"/>
                <a:sym typeface="Open Sans"/>
              </a:rPr>
              <a:t>Wenn </a:t>
            </a:r>
            <a:r>
              <a:rPr b="1" lang="de" sz="1800">
                <a:solidFill>
                  <a:schemeClr val="dk1"/>
                </a:solidFill>
                <a:latin typeface="Open Sans"/>
                <a:ea typeface="Open Sans"/>
                <a:cs typeface="Open Sans"/>
                <a:sym typeface="Open Sans"/>
              </a:rPr>
              <a:t>Normales Foto beibehalten</a:t>
            </a:r>
            <a:r>
              <a:rPr lang="de" sz="1800">
                <a:solidFill>
                  <a:schemeClr val="dk1"/>
                </a:solidFill>
                <a:latin typeface="Open Sans"/>
                <a:ea typeface="Open Sans"/>
                <a:cs typeface="Open Sans"/>
                <a:sym typeface="Open Sans"/>
              </a:rPr>
              <a:t> aktiviert ist, wird zusätzlich zu einem HDR-Bild auch das normal belichtete Foto gesichert.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de" sz="1800">
                <a:latin typeface="Open Sans"/>
                <a:ea typeface="Open Sans"/>
                <a:cs typeface="Open Sans"/>
                <a:sym typeface="Open Sans"/>
              </a:rPr>
              <a:t>HDR</a:t>
            </a:r>
            <a:r>
              <a:rPr lang="de" sz="1800">
                <a:latin typeface="Open Sans"/>
                <a:ea typeface="Open Sans"/>
                <a:cs typeface="Open Sans"/>
                <a:sym typeface="Open Sans"/>
              </a:rPr>
              <a:t> (High Dynamic Range) liefert Ihnen perfekte Aufnahmen auch in Situationen, die eine hohe Kontrastwirkung haben. Dazu werden drei Fotos mit unterschiedlichen Belichtungen aufgenommen (Lang, Normal und Kurz) und danach die jeweils besten Bereiche aus den drei Fotos</a:t>
            </a:r>
            <a:endParaRPr sz="18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de" sz="1800">
                <a:latin typeface="Open Sans"/>
                <a:ea typeface="Open Sans"/>
                <a:cs typeface="Open Sans"/>
                <a:sym typeface="Open Sans"/>
              </a:rPr>
              <a:t>zu einem Foto zusammengefügt.</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de"/>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5" name="Google Shape;175;p26"/>
          <p:cNvPicPr preferRelativeResize="0"/>
          <p:nvPr/>
        </p:nvPicPr>
        <p:blipFill>
          <a:blip r:embed="rId3">
            <a:alphaModFix/>
          </a:blip>
          <a:stretch>
            <a:fillRect/>
          </a:stretch>
        </p:blipFill>
        <p:spPr>
          <a:xfrm>
            <a:off x="6793425" y="908950"/>
            <a:ext cx="2081662" cy="3694951"/>
          </a:xfrm>
          <a:prstGeom prst="rect">
            <a:avLst/>
          </a:prstGeom>
          <a:noFill/>
          <a:ln>
            <a:noFill/>
          </a:ln>
        </p:spPr>
      </p:pic>
      <p:cxnSp>
        <p:nvCxnSpPr>
          <p:cNvPr id="176" name="Google Shape;176;p26"/>
          <p:cNvCxnSpPr/>
          <p:nvPr/>
        </p:nvCxnSpPr>
        <p:spPr>
          <a:xfrm>
            <a:off x="6079650" y="3530125"/>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Fotos</a:t>
            </a:r>
            <a:endParaRPr b="1" sz="2400">
              <a:solidFill>
                <a:schemeClr val="lt1"/>
              </a:solidFill>
              <a:latin typeface="Open Sans"/>
              <a:ea typeface="Open Sans"/>
              <a:cs typeface="Open Sans"/>
              <a:sym typeface="Open Sans"/>
            </a:endParaRPr>
          </a:p>
        </p:txBody>
      </p:sp>
      <p:sp>
        <p:nvSpPr>
          <p:cNvPr id="182" name="Google Shape;182;p27"/>
          <p:cNvSpPr txBox="1"/>
          <p:nvPr>
            <p:ph idx="1" type="body"/>
          </p:nvPr>
        </p:nvSpPr>
        <p:spPr>
          <a:xfrm>
            <a:off x="623400" y="768075"/>
            <a:ext cx="6032400" cy="37806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Über </a:t>
            </a:r>
            <a:br>
              <a:rPr lang="de">
                <a:solidFill>
                  <a:srgbClr val="333333"/>
                </a:solidFill>
                <a:latin typeface="Open Sans"/>
                <a:ea typeface="Open Sans"/>
                <a:cs typeface="Open Sans"/>
                <a:sym typeface="Open Sans"/>
              </a:rPr>
            </a:br>
            <a:r>
              <a:rPr b="1" lang="de">
                <a:solidFill>
                  <a:srgbClr val="333333"/>
                </a:solidFill>
                <a:latin typeface="Open Sans"/>
                <a:ea typeface="Open Sans"/>
                <a:cs typeface="Open Sans"/>
                <a:sym typeface="Open Sans"/>
              </a:rPr>
              <a:t>Einstellungen &gt; Fotos</a:t>
            </a:r>
            <a:r>
              <a:rPr lang="de">
                <a:solidFill>
                  <a:srgbClr val="333333"/>
                </a:solidFill>
                <a:latin typeface="Open Sans"/>
                <a:ea typeface="Open Sans"/>
                <a:cs typeface="Open Sans"/>
                <a:sym typeface="Open Sans"/>
              </a:rPr>
              <a:t> </a:t>
            </a:r>
            <a:br>
              <a:rPr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können Sie die Einstellungen für die Fotos machen, wie das Speicher und Hochladen auf iCloud oder den Desktop,</a:t>
            </a:r>
            <a:endParaRPr>
              <a:solidFill>
                <a:srgbClr val="333333"/>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a:solidFill>
                <a:srgbClr val="333333"/>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1100"/>
              <a:buFont typeface="Arial"/>
              <a:buNone/>
            </a:pPr>
            <a:r>
              <a:t/>
            </a:r>
            <a:endParaRPr>
              <a:solidFill>
                <a:srgbClr val="333333"/>
              </a:solidFill>
              <a:latin typeface="Open Sans"/>
              <a:ea typeface="Open Sans"/>
              <a:cs typeface="Open Sans"/>
              <a:sym typeface="Open Sans"/>
            </a:endParaRPr>
          </a:p>
        </p:txBody>
      </p:sp>
      <p:sp>
        <p:nvSpPr>
          <p:cNvPr id="183" name="Google Shape;183;p27"/>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84" name="Google Shape;184;p27"/>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185" name="Google Shape;185;p27"/>
          <p:cNvPicPr preferRelativeResize="0"/>
          <p:nvPr/>
        </p:nvPicPr>
        <p:blipFill>
          <a:blip r:embed="rId3">
            <a:alphaModFix/>
          </a:blip>
          <a:stretch>
            <a:fillRect/>
          </a:stretch>
        </p:blipFill>
        <p:spPr>
          <a:xfrm>
            <a:off x="6753850" y="724275"/>
            <a:ext cx="2081662" cy="3694951"/>
          </a:xfrm>
          <a:prstGeom prst="rect">
            <a:avLst/>
          </a:prstGeom>
          <a:noFill/>
          <a:ln>
            <a:noFill/>
          </a:ln>
        </p:spPr>
      </p:pic>
      <p:cxnSp>
        <p:nvCxnSpPr>
          <p:cNvPr id="186" name="Google Shape;186;p27"/>
          <p:cNvCxnSpPr/>
          <p:nvPr/>
        </p:nvCxnSpPr>
        <p:spPr>
          <a:xfrm>
            <a:off x="6153175" y="3701725"/>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Fotos: iCloud-Fotos</a:t>
            </a:r>
            <a:endParaRPr b="1" sz="2400">
              <a:solidFill>
                <a:schemeClr val="lt1"/>
              </a:solidFill>
              <a:latin typeface="Open Sans"/>
              <a:ea typeface="Open Sans"/>
              <a:cs typeface="Open Sans"/>
              <a:sym typeface="Open Sans"/>
            </a:endParaRPr>
          </a:p>
        </p:txBody>
      </p:sp>
      <p:sp>
        <p:nvSpPr>
          <p:cNvPr id="192" name="Google Shape;192;p28"/>
          <p:cNvSpPr txBox="1"/>
          <p:nvPr>
            <p:ph idx="1" type="body"/>
          </p:nvPr>
        </p:nvSpPr>
        <p:spPr>
          <a:xfrm>
            <a:off x="551575" y="714450"/>
            <a:ext cx="5491200" cy="371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484848"/>
                </a:solidFill>
                <a:highlight>
                  <a:srgbClr val="FFFFFF"/>
                </a:highlight>
                <a:latin typeface="Open Sans"/>
                <a:ea typeface="Open Sans"/>
                <a:cs typeface="Open Sans"/>
                <a:sym typeface="Open Sans"/>
              </a:rPr>
              <a:t>Wenn die </a:t>
            </a:r>
            <a:r>
              <a:rPr lang="de">
                <a:solidFill>
                  <a:srgbClr val="333333"/>
                </a:solidFill>
                <a:highlight>
                  <a:srgbClr val="FFFFFF"/>
                </a:highlight>
                <a:latin typeface="Open Sans"/>
                <a:ea typeface="Open Sans"/>
                <a:cs typeface="Open Sans"/>
                <a:sym typeface="Open Sans"/>
              </a:rPr>
              <a:t>Funktion </a:t>
            </a:r>
            <a:r>
              <a:rPr b="1" lang="de">
                <a:solidFill>
                  <a:srgbClr val="333333"/>
                </a:solidFill>
                <a:highlight>
                  <a:srgbClr val="FFFFFF"/>
                </a:highlight>
                <a:latin typeface="Open Sans"/>
                <a:ea typeface="Open Sans"/>
                <a:cs typeface="Open Sans"/>
                <a:sym typeface="Open Sans"/>
              </a:rPr>
              <a:t>iCloud-Fotos</a:t>
            </a:r>
            <a:r>
              <a:rPr lang="de">
                <a:solidFill>
                  <a:srgbClr val="333333"/>
                </a:solidFill>
                <a:highlight>
                  <a:srgbClr val="FFFFFF"/>
                </a:highlight>
                <a:latin typeface="Open Sans"/>
                <a:ea typeface="Open Sans"/>
                <a:cs typeface="Open Sans"/>
                <a:sym typeface="Open Sans"/>
              </a:rPr>
              <a:t> aktiviert ist, werden die Fotos von Ihrem iPhone automatisch in die iCloud in den Ordner Fotos hochgeladen. Und zwar sobald eine WLan-Verbindung aktiv ist.</a:t>
            </a:r>
            <a:endParaRPr>
              <a:solidFill>
                <a:srgbClr val="333333"/>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de">
                <a:solidFill>
                  <a:srgbClr val="333333"/>
                </a:solidFill>
                <a:highlight>
                  <a:srgbClr val="FFFFFF"/>
                </a:highlight>
                <a:latin typeface="Open Sans"/>
                <a:ea typeface="Open Sans"/>
                <a:cs typeface="Open Sans"/>
                <a:sym typeface="Open Sans"/>
              </a:rPr>
              <a:t>Sie sind dort gesichert und können von anderen Geräten (iPhone, iPad oder Desktop-Computer) betrachtet oder verarbeitet werden.</a:t>
            </a:r>
            <a:endParaRPr>
              <a:solidFill>
                <a:srgbClr val="333333"/>
              </a:solidFill>
              <a:highlight>
                <a:srgbClr val="FFFFFF"/>
              </a:highlight>
              <a:latin typeface="Open Sans"/>
              <a:ea typeface="Open Sans"/>
              <a:cs typeface="Open Sans"/>
              <a:sym typeface="Open Sans"/>
            </a:endParaRPr>
          </a:p>
          <a:p>
            <a:pPr indent="0" lvl="0" marL="0" rtl="0" algn="l">
              <a:spcBef>
                <a:spcPts val="1600"/>
              </a:spcBef>
              <a:spcAft>
                <a:spcPts val="0"/>
              </a:spcAft>
              <a:buNone/>
            </a:pPr>
            <a:r>
              <a:rPr lang="de">
                <a:solidFill>
                  <a:srgbClr val="1155CC"/>
                </a:solidFill>
                <a:highlight>
                  <a:srgbClr val="FFFFFF"/>
                </a:highlight>
                <a:latin typeface="Open Sans"/>
                <a:ea typeface="Open Sans"/>
                <a:cs typeface="Open Sans"/>
                <a:sym typeface="Open Sans"/>
              </a:rPr>
              <a:t>Merke: Wenn Sie auf einem Gerät eine Foto löschen, wird sie auf allen Geräten mitgelöscht.</a:t>
            </a:r>
            <a:endParaRPr>
              <a:solidFill>
                <a:srgbClr val="1155CC"/>
              </a:solidFill>
              <a:highlight>
                <a:srgbClr val="FFFFFF"/>
              </a:highlight>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193" name="Google Shape;193;p28"/>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94" name="Google Shape;194;p28"/>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cxnSp>
        <p:nvCxnSpPr>
          <p:cNvPr id="195" name="Google Shape;195;p28"/>
          <p:cNvCxnSpPr/>
          <p:nvPr/>
        </p:nvCxnSpPr>
        <p:spPr>
          <a:xfrm>
            <a:off x="5913350" y="1470875"/>
            <a:ext cx="747900" cy="12300"/>
          </a:xfrm>
          <a:prstGeom prst="straightConnector1">
            <a:avLst/>
          </a:prstGeom>
          <a:noFill/>
          <a:ln cap="flat" cmpd="sng" w="38100">
            <a:solidFill>
              <a:srgbClr val="FF0000"/>
            </a:solidFill>
            <a:prstDash val="solid"/>
            <a:round/>
            <a:headEnd len="med" w="med" type="none"/>
            <a:tailEnd len="med" w="med" type="triangle"/>
          </a:ln>
        </p:spPr>
      </p:cxnSp>
      <p:pic>
        <p:nvPicPr>
          <p:cNvPr id="196" name="Google Shape;196;p28"/>
          <p:cNvPicPr preferRelativeResize="0"/>
          <p:nvPr/>
        </p:nvPicPr>
        <p:blipFill>
          <a:blip r:embed="rId3">
            <a:alphaModFix/>
          </a:blip>
          <a:stretch>
            <a:fillRect/>
          </a:stretch>
        </p:blipFill>
        <p:spPr>
          <a:xfrm>
            <a:off x="6661250" y="786413"/>
            <a:ext cx="2011651" cy="35706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Fotos: iPhone-Speicher optimieren</a:t>
            </a:r>
            <a:endParaRPr b="1" sz="2400">
              <a:solidFill>
                <a:schemeClr val="lt1"/>
              </a:solidFill>
              <a:latin typeface="Open Sans"/>
              <a:ea typeface="Open Sans"/>
              <a:cs typeface="Open Sans"/>
              <a:sym typeface="Open Sans"/>
            </a:endParaRPr>
          </a:p>
        </p:txBody>
      </p:sp>
      <p:sp>
        <p:nvSpPr>
          <p:cNvPr id="202" name="Google Shape;202;p29"/>
          <p:cNvSpPr txBox="1"/>
          <p:nvPr>
            <p:ph idx="1" type="body"/>
          </p:nvPr>
        </p:nvSpPr>
        <p:spPr>
          <a:xfrm>
            <a:off x="623400" y="768075"/>
            <a:ext cx="6007800" cy="3780600"/>
          </a:xfrm>
          <a:prstGeom prst="rect">
            <a:avLst/>
          </a:prstGeom>
        </p:spPr>
        <p:txBody>
          <a:bodyPr anchorCtr="0" anchor="t" bIns="91425" lIns="0" spcFirstLastPara="1" rIns="91425" wrap="square" tIns="0">
            <a:noAutofit/>
          </a:bodyPr>
          <a:lstStyle/>
          <a:p>
            <a:pPr indent="0" lvl="0" marL="0" rtl="0" algn="l">
              <a:lnSpc>
                <a:spcPct val="115000"/>
              </a:lnSpc>
              <a:spcBef>
                <a:spcPts val="1000"/>
              </a:spcBef>
              <a:spcAft>
                <a:spcPts val="0"/>
              </a:spcAft>
              <a:buNone/>
            </a:pPr>
            <a:r>
              <a:rPr b="1" lang="de">
                <a:solidFill>
                  <a:srgbClr val="333333"/>
                </a:solidFill>
                <a:latin typeface="Open Sans"/>
                <a:ea typeface="Open Sans"/>
                <a:cs typeface="Open Sans"/>
                <a:sym typeface="Open Sans"/>
              </a:rPr>
              <a:t>Speicher optimieren</a:t>
            </a:r>
            <a:br>
              <a:rPr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iCloud-Fotos verwaltet automatisch die Bilder im komprimierten Format. All Ihre originalen Fotos werden in iCloud gespeichert. Dies ist </a:t>
            </a:r>
            <a:r>
              <a:rPr b="1" lang="de">
                <a:solidFill>
                  <a:srgbClr val="1155CC"/>
                </a:solidFill>
                <a:latin typeface="Open Sans"/>
                <a:ea typeface="Open Sans"/>
                <a:cs typeface="Open Sans"/>
                <a:sym typeface="Open Sans"/>
              </a:rPr>
              <a:t>sinnvoll</a:t>
            </a:r>
            <a:r>
              <a:rPr lang="de">
                <a:solidFill>
                  <a:srgbClr val="333333"/>
                </a:solidFill>
                <a:latin typeface="Open Sans"/>
                <a:ea typeface="Open Sans"/>
                <a:cs typeface="Open Sans"/>
                <a:sym typeface="Open Sans"/>
              </a:rPr>
              <a:t> wenn Sie möglichst viele Bilder auch ohne Internet-Verbindung zeigen möchten (z.B. mit PrePaid).</a:t>
            </a:r>
            <a:endParaRPr>
              <a:solidFill>
                <a:srgbClr val="333333"/>
              </a:solidFill>
              <a:latin typeface="Open Sans"/>
              <a:ea typeface="Open Sans"/>
              <a:cs typeface="Open Sans"/>
              <a:sym typeface="Open Sans"/>
            </a:endParaRPr>
          </a:p>
          <a:p>
            <a:pPr indent="0" lvl="0" marL="0" rtl="0" algn="l">
              <a:lnSpc>
                <a:spcPct val="115000"/>
              </a:lnSpc>
              <a:spcBef>
                <a:spcPts val="1000"/>
              </a:spcBef>
              <a:spcAft>
                <a:spcPts val="0"/>
              </a:spcAft>
              <a:buNone/>
            </a:pPr>
            <a:r>
              <a:rPr b="1" lang="de">
                <a:solidFill>
                  <a:srgbClr val="333333"/>
                </a:solidFill>
                <a:latin typeface="Open Sans"/>
                <a:ea typeface="Open Sans"/>
                <a:cs typeface="Open Sans"/>
                <a:sym typeface="Open Sans"/>
              </a:rPr>
              <a:t>Laden und </a:t>
            </a:r>
            <a:r>
              <a:rPr b="1" lang="de">
                <a:solidFill>
                  <a:srgbClr val="333333"/>
                </a:solidFill>
                <a:latin typeface="Open Sans"/>
                <a:ea typeface="Open Sans"/>
                <a:cs typeface="Open Sans"/>
                <a:sym typeface="Open Sans"/>
              </a:rPr>
              <a:t>Originale behalten</a:t>
            </a:r>
            <a:r>
              <a:rPr lang="de">
                <a:solidFill>
                  <a:srgbClr val="333333"/>
                </a:solidFill>
                <a:latin typeface="Open Sans"/>
                <a:ea typeface="Open Sans"/>
                <a:cs typeface="Open Sans"/>
                <a:sym typeface="Open Sans"/>
              </a:rPr>
              <a:t> </a:t>
            </a:r>
            <a:br>
              <a:rPr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Die Fotos werden im Originalformat gespeichert. Sinnvoll, wenn Sie iCloud nicht verwenden und die Fotos evtl. manuell in Ihren Windows-Computer hochladen.</a:t>
            </a:r>
            <a:endParaRPr>
              <a:solidFill>
                <a:srgbClr val="333333"/>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1100"/>
              <a:buFont typeface="Arial"/>
              <a:buNone/>
            </a:pPr>
            <a:r>
              <a:t/>
            </a:r>
            <a:endParaRPr>
              <a:solidFill>
                <a:srgbClr val="333333"/>
              </a:solidFill>
              <a:latin typeface="Open Sans"/>
              <a:ea typeface="Open Sans"/>
              <a:cs typeface="Open Sans"/>
              <a:sym typeface="Open Sans"/>
            </a:endParaRPr>
          </a:p>
        </p:txBody>
      </p:sp>
      <p:sp>
        <p:nvSpPr>
          <p:cNvPr id="203" name="Google Shape;203;p29"/>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04" name="Google Shape;204;p29"/>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05" name="Google Shape;205;p29"/>
          <p:cNvPicPr preferRelativeResize="0"/>
          <p:nvPr/>
        </p:nvPicPr>
        <p:blipFill>
          <a:blip r:embed="rId3">
            <a:alphaModFix/>
          </a:blip>
          <a:stretch>
            <a:fillRect/>
          </a:stretch>
        </p:blipFill>
        <p:spPr>
          <a:xfrm>
            <a:off x="6710050" y="810900"/>
            <a:ext cx="2081662" cy="3694951"/>
          </a:xfrm>
          <a:prstGeom prst="rect">
            <a:avLst/>
          </a:prstGeom>
          <a:noFill/>
          <a:ln>
            <a:noFill/>
          </a:ln>
        </p:spPr>
      </p:pic>
      <p:cxnSp>
        <p:nvCxnSpPr>
          <p:cNvPr id="206" name="Google Shape;206;p29"/>
          <p:cNvCxnSpPr/>
          <p:nvPr/>
        </p:nvCxnSpPr>
        <p:spPr>
          <a:xfrm>
            <a:off x="6104175" y="1507675"/>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Fotos: Mein Fotostream laden </a:t>
            </a:r>
            <a:endParaRPr b="1" sz="2400">
              <a:solidFill>
                <a:schemeClr val="lt1"/>
              </a:solidFill>
              <a:latin typeface="Open Sans"/>
              <a:ea typeface="Open Sans"/>
              <a:cs typeface="Open Sans"/>
              <a:sym typeface="Open Sans"/>
            </a:endParaRPr>
          </a:p>
        </p:txBody>
      </p:sp>
      <p:sp>
        <p:nvSpPr>
          <p:cNvPr id="212" name="Google Shape;212;p30"/>
          <p:cNvSpPr txBox="1"/>
          <p:nvPr>
            <p:ph idx="1" type="body"/>
          </p:nvPr>
        </p:nvSpPr>
        <p:spPr>
          <a:xfrm>
            <a:off x="623400" y="755713"/>
            <a:ext cx="8109000" cy="37845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Fotostream lädt die Fotos der letzten 30 Tage und bis zu 1000 Fotos hoch in die iCloud hoch. Dabei we</a:t>
            </a:r>
            <a:r>
              <a:rPr lang="de">
                <a:solidFill>
                  <a:srgbClr val="333333"/>
                </a:solidFill>
                <a:latin typeface="Open Sans"/>
                <a:ea typeface="Open Sans"/>
                <a:cs typeface="Open Sans"/>
                <a:sym typeface="Open Sans"/>
              </a:rPr>
              <a:t>rden die Daten nicht auf Ihren iCloud-Speicher angerechnet.</a:t>
            </a:r>
            <a:endParaRPr>
              <a:solidFill>
                <a:srgbClr val="333333"/>
              </a:solidFill>
              <a:latin typeface="Open Sans"/>
              <a:ea typeface="Open Sans"/>
              <a:cs typeface="Open Sans"/>
              <a:sym typeface="Open Sans"/>
            </a:endParaRPr>
          </a:p>
          <a:p>
            <a:pPr indent="0" lvl="0" marL="0" rtl="0" algn="l">
              <a:lnSpc>
                <a:spcPct val="115000"/>
              </a:lnSpc>
              <a:spcBef>
                <a:spcPts val="2100"/>
              </a:spcBef>
              <a:spcAft>
                <a:spcPts val="0"/>
              </a:spcAft>
              <a:buNone/>
            </a:pPr>
            <a:r>
              <a:rPr lang="de">
                <a:solidFill>
                  <a:srgbClr val="333333"/>
                </a:solidFill>
                <a:latin typeface="Open Sans"/>
                <a:ea typeface="Open Sans"/>
                <a:cs typeface="Open Sans"/>
                <a:sym typeface="Open Sans"/>
              </a:rPr>
              <a:t>Anderweitig in den Fotostream hochgeladene  Fotos in komprimierter Auflösung auf Ihr iPhone heruntergeladen. Vorgenommene Bearbeitungen werden nicht auf allen Ihren Geräten aktualisiert.</a:t>
            </a:r>
            <a:endParaRPr>
              <a:solidFill>
                <a:srgbClr val="333333"/>
              </a:solidFill>
              <a:latin typeface="Open Sans"/>
              <a:ea typeface="Open Sans"/>
              <a:cs typeface="Open Sans"/>
              <a:sym typeface="Open Sans"/>
            </a:endParaRPr>
          </a:p>
          <a:p>
            <a:pPr indent="0" lvl="0" marL="0" rtl="0" algn="l">
              <a:lnSpc>
                <a:spcPct val="115000"/>
              </a:lnSpc>
              <a:spcBef>
                <a:spcPts val="2100"/>
              </a:spcBef>
              <a:spcAft>
                <a:spcPts val="0"/>
              </a:spcAft>
              <a:buNone/>
            </a:pPr>
            <a:r>
              <a:rPr lang="de">
                <a:solidFill>
                  <a:srgbClr val="333333"/>
                </a:solidFill>
                <a:latin typeface="Open Sans"/>
                <a:ea typeface="Open Sans"/>
                <a:cs typeface="Open Sans"/>
                <a:sym typeface="Open Sans"/>
              </a:rPr>
              <a:t>Die Fotos werden nach 30 Tagen automatisch gelöscht. Sie müssen separat gesichert werden.</a:t>
            </a:r>
            <a:endParaRPr>
              <a:solidFill>
                <a:srgbClr val="333333"/>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de">
                <a:solidFill>
                  <a:srgbClr val="1155CC"/>
                </a:solidFill>
                <a:latin typeface="Open Sans"/>
                <a:ea typeface="Open Sans"/>
                <a:cs typeface="Open Sans"/>
                <a:sym typeface="Open Sans"/>
              </a:rPr>
              <a:t>Normalfall ausschalten</a:t>
            </a:r>
            <a:endParaRPr>
              <a:solidFill>
                <a:srgbClr val="333333"/>
              </a:solidFill>
              <a:latin typeface="Open Sans"/>
              <a:ea typeface="Open Sans"/>
              <a:cs typeface="Open Sans"/>
              <a:sym typeface="Open Sans"/>
            </a:endParaRPr>
          </a:p>
          <a:p>
            <a:pPr indent="0" lvl="0" marL="0" rtl="0" algn="l">
              <a:lnSpc>
                <a:spcPct val="115000"/>
              </a:lnSpc>
              <a:spcBef>
                <a:spcPts val="2100"/>
              </a:spcBef>
              <a:spcAft>
                <a:spcPts val="0"/>
              </a:spcAft>
              <a:buNone/>
            </a:pPr>
            <a:r>
              <a:t/>
            </a:r>
            <a:endParaRPr>
              <a:solidFill>
                <a:srgbClr val="333333"/>
              </a:solidFill>
              <a:latin typeface="Open Sans"/>
              <a:ea typeface="Open Sans"/>
              <a:cs typeface="Open Sans"/>
              <a:sym typeface="Open Sans"/>
            </a:endParaRPr>
          </a:p>
          <a:p>
            <a:pPr indent="0" lvl="0" marL="0" rtl="0" algn="l">
              <a:lnSpc>
                <a:spcPct val="115000"/>
              </a:lnSpc>
              <a:spcBef>
                <a:spcPts val="1300"/>
              </a:spcBef>
              <a:spcAft>
                <a:spcPts val="0"/>
              </a:spcAft>
              <a:buNone/>
            </a:pPr>
            <a:r>
              <a:t/>
            </a:r>
            <a:endParaRPr sz="1300">
              <a:solidFill>
                <a:srgbClr val="333333"/>
              </a:solidFill>
              <a:highlight>
                <a:srgbClr val="FFFFFF"/>
              </a:highlight>
            </a:endParaRPr>
          </a:p>
          <a:p>
            <a:pPr indent="0" lvl="0" marL="0" rtl="0" algn="l">
              <a:lnSpc>
                <a:spcPct val="152947"/>
              </a:lnSpc>
              <a:spcBef>
                <a:spcPts val="130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13" name="Google Shape;213;p30"/>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14" name="Google Shape;214;p30"/>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a:t>
            </a:r>
            <a:r>
              <a:rPr b="1" lang="de" sz="2400">
                <a:solidFill>
                  <a:schemeClr val="lt1"/>
                </a:solidFill>
                <a:latin typeface="Open Sans"/>
                <a:ea typeface="Open Sans"/>
                <a:cs typeface="Open Sans"/>
                <a:sym typeface="Open Sans"/>
              </a:rPr>
              <a:t>Fotos:</a:t>
            </a:r>
            <a:r>
              <a:rPr b="1" lang="de" sz="2400">
                <a:solidFill>
                  <a:schemeClr val="lt1"/>
                </a:solidFill>
                <a:latin typeface="Open Sans"/>
                <a:ea typeface="Open Sans"/>
                <a:cs typeface="Open Sans"/>
                <a:sym typeface="Open Sans"/>
              </a:rPr>
              <a:t> Fotoserie hochladen </a:t>
            </a:r>
            <a:endParaRPr b="1" sz="2400">
              <a:solidFill>
                <a:schemeClr val="lt1"/>
              </a:solidFill>
              <a:latin typeface="Open Sans"/>
              <a:ea typeface="Open Sans"/>
              <a:cs typeface="Open Sans"/>
              <a:sym typeface="Open Sans"/>
            </a:endParaRPr>
          </a:p>
        </p:txBody>
      </p:sp>
      <p:sp>
        <p:nvSpPr>
          <p:cNvPr id="220" name="Google Shape;220;p31"/>
          <p:cNvSpPr txBox="1"/>
          <p:nvPr>
            <p:ph idx="1" type="body"/>
          </p:nvPr>
        </p:nvSpPr>
        <p:spPr>
          <a:xfrm>
            <a:off x="623400" y="755725"/>
            <a:ext cx="5983200" cy="37845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Es werden nur als Favoriten markierte Bilder mit dem Fotostream hochgeladen.</a:t>
            </a:r>
            <a:endParaRPr>
              <a:solidFill>
                <a:srgbClr val="333333"/>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de">
                <a:solidFill>
                  <a:srgbClr val="1155CC"/>
                </a:solidFill>
                <a:latin typeface="Open Sans"/>
                <a:ea typeface="Open Sans"/>
                <a:cs typeface="Open Sans"/>
                <a:sym typeface="Open Sans"/>
              </a:rPr>
              <a:t>Normalfall ausschalten</a:t>
            </a:r>
            <a:endParaRPr>
              <a:solidFill>
                <a:srgbClr val="333333"/>
              </a:solidFill>
              <a:latin typeface="Open Sans"/>
              <a:ea typeface="Open Sans"/>
              <a:cs typeface="Open Sans"/>
              <a:sym typeface="Open Sans"/>
            </a:endParaRPr>
          </a:p>
          <a:p>
            <a:pPr indent="0" lvl="0" marL="0" rtl="0" algn="l">
              <a:lnSpc>
                <a:spcPct val="115000"/>
              </a:lnSpc>
              <a:spcBef>
                <a:spcPts val="1300"/>
              </a:spcBef>
              <a:spcAft>
                <a:spcPts val="0"/>
              </a:spcAft>
              <a:buNone/>
            </a:pPr>
            <a:r>
              <a:t/>
            </a:r>
            <a:endParaRPr sz="1300">
              <a:solidFill>
                <a:srgbClr val="333333"/>
              </a:solidFill>
              <a:highlight>
                <a:srgbClr val="FFFFFF"/>
              </a:highlight>
            </a:endParaRPr>
          </a:p>
          <a:p>
            <a:pPr indent="0" lvl="0" marL="0" rtl="0" algn="l">
              <a:lnSpc>
                <a:spcPct val="152947"/>
              </a:lnSpc>
              <a:spcBef>
                <a:spcPts val="130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21" name="Google Shape;221;p31"/>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22" name="Google Shape;222;p31"/>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23" name="Google Shape;223;p31"/>
          <p:cNvPicPr preferRelativeResize="0"/>
          <p:nvPr/>
        </p:nvPicPr>
        <p:blipFill>
          <a:blip r:embed="rId3">
            <a:alphaModFix/>
          </a:blip>
          <a:stretch>
            <a:fillRect/>
          </a:stretch>
        </p:blipFill>
        <p:spPr>
          <a:xfrm>
            <a:off x="6759000" y="810900"/>
            <a:ext cx="2081662" cy="3694951"/>
          </a:xfrm>
          <a:prstGeom prst="rect">
            <a:avLst/>
          </a:prstGeom>
          <a:noFill/>
          <a:ln>
            <a:noFill/>
          </a:ln>
        </p:spPr>
      </p:pic>
      <p:cxnSp>
        <p:nvCxnSpPr>
          <p:cNvPr id="224" name="Google Shape;224;p31"/>
          <p:cNvCxnSpPr/>
          <p:nvPr/>
        </p:nvCxnSpPr>
        <p:spPr>
          <a:xfrm>
            <a:off x="6011100" y="3995900"/>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623400" y="0"/>
            <a:ext cx="8520600" cy="658500"/>
          </a:xfrm>
          <a:prstGeom prst="rect">
            <a:avLst/>
          </a:prstGeom>
          <a:solidFill>
            <a:srgbClr val="999999"/>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Gratistipp: Hardcopy vom Bildschirm</a:t>
            </a:r>
            <a:endParaRPr b="1" sz="2400">
              <a:solidFill>
                <a:schemeClr val="lt1"/>
              </a:solidFill>
              <a:latin typeface="Open Sans"/>
              <a:ea typeface="Open Sans"/>
              <a:cs typeface="Open Sans"/>
              <a:sym typeface="Open Sans"/>
            </a:endParaRPr>
          </a:p>
        </p:txBody>
      </p:sp>
      <p:sp>
        <p:nvSpPr>
          <p:cNvPr id="61" name="Google Shape;61;p14"/>
          <p:cNvSpPr txBox="1"/>
          <p:nvPr>
            <p:ph idx="1" type="body"/>
          </p:nvPr>
        </p:nvSpPr>
        <p:spPr>
          <a:xfrm>
            <a:off x="623400" y="768075"/>
            <a:ext cx="65598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latin typeface="Open Sans"/>
                <a:ea typeface="Open Sans"/>
                <a:cs typeface="Open Sans"/>
                <a:sym typeface="Open Sans"/>
              </a:rPr>
              <a:t>Drücken Sie gleichzeitig für einen Moment die Standbytaste und die Hometaste. </a:t>
            </a:r>
            <a:endParaRPr>
              <a:latin typeface="Open Sans"/>
              <a:ea typeface="Open Sans"/>
              <a:cs typeface="Open Sans"/>
              <a:sym typeface="Open Sans"/>
            </a:endParaRPr>
          </a:p>
          <a:p>
            <a:pPr indent="0" lvl="0" marL="0" rtl="0" algn="l">
              <a:spcBef>
                <a:spcPts val="1600"/>
              </a:spcBef>
              <a:spcAft>
                <a:spcPts val="1600"/>
              </a:spcAft>
              <a:buNone/>
            </a:pPr>
            <a:r>
              <a:rPr lang="de">
                <a:latin typeface="Open Sans"/>
                <a:ea typeface="Open Sans"/>
                <a:cs typeface="Open Sans"/>
                <a:sym typeface="Open Sans"/>
              </a:rPr>
              <a:t>Die Foto wird im Grafikprogramm angezeigt, kann  dann bearbeitet werden und anschliessend   </a:t>
            </a:r>
            <a:br>
              <a:rPr lang="de">
                <a:latin typeface="Open Sans"/>
                <a:ea typeface="Open Sans"/>
                <a:cs typeface="Open Sans"/>
                <a:sym typeface="Open Sans"/>
              </a:rPr>
            </a:br>
            <a:r>
              <a:rPr lang="de">
                <a:latin typeface="Open Sans"/>
                <a:ea typeface="Open Sans"/>
                <a:cs typeface="Open Sans"/>
                <a:sym typeface="Open Sans"/>
              </a:rPr>
              <a:t>        über dieses Symbol gespeichert </a:t>
            </a:r>
            <a:br>
              <a:rPr lang="de">
                <a:latin typeface="Open Sans"/>
                <a:ea typeface="Open Sans"/>
                <a:cs typeface="Open Sans"/>
                <a:sym typeface="Open Sans"/>
              </a:rPr>
            </a:br>
            <a:r>
              <a:rPr lang="de">
                <a:latin typeface="Open Sans"/>
                <a:ea typeface="Open Sans"/>
                <a:cs typeface="Open Sans"/>
                <a:sym typeface="Open Sans"/>
              </a:rPr>
              <a:t>	oder versendet werden.</a:t>
            </a:r>
            <a:endParaRPr>
              <a:latin typeface="Open Sans"/>
              <a:ea typeface="Open Sans"/>
              <a:cs typeface="Open Sans"/>
              <a:sym typeface="Open Sans"/>
            </a:endParaRPr>
          </a:p>
        </p:txBody>
      </p:sp>
      <p:sp>
        <p:nvSpPr>
          <p:cNvPr id="62" name="Google Shape;62;p14"/>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63" name="Google Shape;63;p14"/>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64" name="Google Shape;64;p14"/>
          <p:cNvPicPr preferRelativeResize="0"/>
          <p:nvPr/>
        </p:nvPicPr>
        <p:blipFill>
          <a:blip r:embed="rId3">
            <a:alphaModFix/>
          </a:blip>
          <a:stretch>
            <a:fillRect/>
          </a:stretch>
        </p:blipFill>
        <p:spPr>
          <a:xfrm>
            <a:off x="7524075" y="777650"/>
            <a:ext cx="1447800" cy="2428875"/>
          </a:xfrm>
          <a:prstGeom prst="rect">
            <a:avLst/>
          </a:prstGeom>
          <a:noFill/>
          <a:ln>
            <a:noFill/>
          </a:ln>
        </p:spPr>
      </p:pic>
      <p:pic>
        <p:nvPicPr>
          <p:cNvPr id="65" name="Google Shape;65;p14"/>
          <p:cNvPicPr preferRelativeResize="0"/>
          <p:nvPr/>
        </p:nvPicPr>
        <p:blipFill>
          <a:blip r:embed="rId4">
            <a:alphaModFix/>
          </a:blip>
          <a:stretch>
            <a:fillRect/>
          </a:stretch>
        </p:blipFill>
        <p:spPr>
          <a:xfrm>
            <a:off x="728975" y="2347913"/>
            <a:ext cx="381000" cy="447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a:t>
            </a:r>
            <a:r>
              <a:rPr b="1" lang="de" sz="2400">
                <a:solidFill>
                  <a:schemeClr val="lt1"/>
                </a:solidFill>
                <a:latin typeface="Open Sans"/>
                <a:ea typeface="Open Sans"/>
                <a:cs typeface="Open Sans"/>
                <a:sym typeface="Open Sans"/>
              </a:rPr>
              <a:t>Fotos</a:t>
            </a:r>
            <a:r>
              <a:rPr b="1" lang="de" sz="2400">
                <a:solidFill>
                  <a:schemeClr val="lt1"/>
                </a:solidFill>
                <a:latin typeface="Open Sans"/>
                <a:ea typeface="Open Sans"/>
                <a:cs typeface="Open Sans"/>
                <a:sym typeface="Open Sans"/>
              </a:rPr>
              <a:t>: Geteilte Alben </a:t>
            </a:r>
            <a:endParaRPr b="1" sz="2400">
              <a:solidFill>
                <a:schemeClr val="lt1"/>
              </a:solidFill>
              <a:latin typeface="Open Sans"/>
              <a:ea typeface="Open Sans"/>
              <a:cs typeface="Open Sans"/>
              <a:sym typeface="Open Sans"/>
            </a:endParaRPr>
          </a:p>
        </p:txBody>
      </p:sp>
      <p:sp>
        <p:nvSpPr>
          <p:cNvPr id="230" name="Google Shape;230;p32"/>
          <p:cNvSpPr txBox="1"/>
          <p:nvPr>
            <p:ph idx="1" type="body"/>
          </p:nvPr>
        </p:nvSpPr>
        <p:spPr>
          <a:xfrm>
            <a:off x="623400" y="755725"/>
            <a:ext cx="5566500" cy="37845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Sie können einzelne Alben Ihrer Mediathek für andere Personen freigeben oder von anderen Personen geteilte Alben abonniert werden.</a:t>
            </a:r>
            <a:endParaRPr>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rPr lang="de">
                <a:solidFill>
                  <a:srgbClr val="1155CC"/>
                </a:solidFill>
                <a:latin typeface="Open Sans"/>
                <a:ea typeface="Open Sans"/>
                <a:cs typeface="Open Sans"/>
                <a:sym typeface="Open Sans"/>
              </a:rPr>
              <a:t>Zum Beispiel für Familien, Vereine usw.</a:t>
            </a:r>
            <a:endParaRPr>
              <a:solidFill>
                <a:srgbClr val="1155CC"/>
              </a:solidFill>
              <a:latin typeface="Open Sans"/>
              <a:ea typeface="Open Sans"/>
              <a:cs typeface="Open Sans"/>
              <a:sym typeface="Open Sans"/>
            </a:endParaRPr>
          </a:p>
          <a:p>
            <a:pPr indent="0" lvl="0" marL="0" rtl="0" algn="l">
              <a:lnSpc>
                <a:spcPct val="115000"/>
              </a:lnSpc>
              <a:spcBef>
                <a:spcPts val="2100"/>
              </a:spcBef>
              <a:spcAft>
                <a:spcPts val="0"/>
              </a:spcAft>
              <a:buNone/>
            </a:pPr>
            <a:r>
              <a:t/>
            </a:r>
            <a:endParaRPr>
              <a:solidFill>
                <a:srgbClr val="333333"/>
              </a:solidFill>
              <a:latin typeface="Open Sans"/>
              <a:ea typeface="Open Sans"/>
              <a:cs typeface="Open Sans"/>
              <a:sym typeface="Open Sans"/>
            </a:endParaRPr>
          </a:p>
          <a:p>
            <a:pPr indent="0" lvl="0" marL="0" rtl="0" algn="l">
              <a:lnSpc>
                <a:spcPct val="115000"/>
              </a:lnSpc>
              <a:spcBef>
                <a:spcPts val="1300"/>
              </a:spcBef>
              <a:spcAft>
                <a:spcPts val="0"/>
              </a:spcAft>
              <a:buNone/>
            </a:pPr>
            <a:r>
              <a:t/>
            </a:r>
            <a:endParaRPr sz="1300">
              <a:solidFill>
                <a:srgbClr val="333333"/>
              </a:solidFill>
              <a:highlight>
                <a:srgbClr val="FFFFFF"/>
              </a:highlight>
            </a:endParaRPr>
          </a:p>
          <a:p>
            <a:pPr indent="0" lvl="0" marL="0" rtl="0" algn="l">
              <a:lnSpc>
                <a:spcPct val="152947"/>
              </a:lnSpc>
              <a:spcBef>
                <a:spcPts val="130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31" name="Google Shape;231;p32"/>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32" name="Google Shape;232;p32"/>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33" name="Google Shape;233;p32"/>
          <p:cNvPicPr preferRelativeResize="0"/>
          <p:nvPr/>
        </p:nvPicPr>
        <p:blipFill>
          <a:blip r:embed="rId3">
            <a:alphaModFix/>
          </a:blip>
          <a:stretch>
            <a:fillRect/>
          </a:stretch>
        </p:blipFill>
        <p:spPr>
          <a:xfrm>
            <a:off x="6342300" y="810900"/>
            <a:ext cx="2081662" cy="3694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623400" y="0"/>
            <a:ext cx="8520600" cy="658500"/>
          </a:xfrm>
          <a:prstGeom prst="rect">
            <a:avLst/>
          </a:prstGeom>
          <a:solidFill>
            <a:srgbClr val="9900F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Fotos: Auf PC übertragen </a:t>
            </a:r>
            <a:endParaRPr b="1" sz="2400">
              <a:solidFill>
                <a:schemeClr val="lt1"/>
              </a:solidFill>
              <a:latin typeface="Open Sans"/>
              <a:ea typeface="Open Sans"/>
              <a:cs typeface="Open Sans"/>
              <a:sym typeface="Open Sans"/>
            </a:endParaRPr>
          </a:p>
        </p:txBody>
      </p:sp>
      <p:sp>
        <p:nvSpPr>
          <p:cNvPr id="239" name="Google Shape;239;p33"/>
          <p:cNvSpPr txBox="1"/>
          <p:nvPr>
            <p:ph idx="1" type="body"/>
          </p:nvPr>
        </p:nvSpPr>
        <p:spPr>
          <a:xfrm>
            <a:off x="623400" y="755725"/>
            <a:ext cx="5566500" cy="37845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b="1" lang="de">
                <a:solidFill>
                  <a:srgbClr val="333333"/>
                </a:solidFill>
                <a:latin typeface="Open Sans"/>
                <a:ea typeface="Open Sans"/>
                <a:cs typeface="Open Sans"/>
                <a:sym typeface="Open Sans"/>
              </a:rPr>
              <a:t>Automatisch</a:t>
            </a:r>
            <a:br>
              <a:rPr b="1"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Die Fotos werden automatisch in einem kompatiblen Format übertragen.</a:t>
            </a:r>
            <a:endParaRPr>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rPr lang="de">
                <a:solidFill>
                  <a:srgbClr val="1155CC"/>
                </a:solidFill>
                <a:latin typeface="Open Sans"/>
                <a:ea typeface="Open Sans"/>
                <a:cs typeface="Open Sans"/>
                <a:sym typeface="Open Sans"/>
              </a:rPr>
              <a:t>Normalfall</a:t>
            </a:r>
            <a:endParaRPr>
              <a:solidFill>
                <a:srgbClr val="1155CC"/>
              </a:solidFill>
              <a:latin typeface="Open Sans"/>
              <a:ea typeface="Open Sans"/>
              <a:cs typeface="Open Sans"/>
              <a:sym typeface="Open Sans"/>
            </a:endParaRPr>
          </a:p>
          <a:p>
            <a:pPr indent="0" lvl="0" marL="0" rtl="0" algn="l">
              <a:lnSpc>
                <a:spcPct val="115000"/>
              </a:lnSpc>
              <a:spcBef>
                <a:spcPts val="0"/>
              </a:spcBef>
              <a:spcAft>
                <a:spcPts val="0"/>
              </a:spcAft>
              <a:buNone/>
            </a:pPr>
            <a:br>
              <a:rPr lang="de">
                <a:solidFill>
                  <a:srgbClr val="333333"/>
                </a:solidFill>
                <a:latin typeface="Open Sans"/>
                <a:ea typeface="Open Sans"/>
                <a:cs typeface="Open Sans"/>
                <a:sym typeface="Open Sans"/>
              </a:rPr>
            </a:br>
            <a:r>
              <a:rPr b="1" lang="de">
                <a:solidFill>
                  <a:srgbClr val="333333"/>
                </a:solidFill>
                <a:latin typeface="Open Sans"/>
                <a:ea typeface="Open Sans"/>
                <a:cs typeface="Open Sans"/>
                <a:sym typeface="Open Sans"/>
              </a:rPr>
              <a:t>Originale behalten</a:t>
            </a:r>
            <a:endParaRPr b="1">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Es werden immer die Orginale übertragen, ohne die Kompatibilität zu prüfen, z.B. HGIF</a:t>
            </a:r>
            <a:endParaRPr>
              <a:solidFill>
                <a:srgbClr val="333333"/>
              </a:solidFill>
              <a:latin typeface="Open Sans"/>
              <a:ea typeface="Open Sans"/>
              <a:cs typeface="Open Sans"/>
              <a:sym typeface="Open Sans"/>
            </a:endParaRPr>
          </a:p>
          <a:p>
            <a:pPr indent="0" lvl="0" marL="0" rtl="0" algn="l">
              <a:lnSpc>
                <a:spcPct val="115000"/>
              </a:lnSpc>
              <a:spcBef>
                <a:spcPts val="2100"/>
              </a:spcBef>
              <a:spcAft>
                <a:spcPts val="0"/>
              </a:spcAft>
              <a:buNone/>
            </a:pPr>
            <a:r>
              <a:t/>
            </a:r>
            <a:endParaRPr>
              <a:solidFill>
                <a:srgbClr val="333333"/>
              </a:solidFill>
              <a:latin typeface="Open Sans"/>
              <a:ea typeface="Open Sans"/>
              <a:cs typeface="Open Sans"/>
              <a:sym typeface="Open Sans"/>
            </a:endParaRPr>
          </a:p>
          <a:p>
            <a:pPr indent="0" lvl="0" marL="0" rtl="0" algn="l">
              <a:lnSpc>
                <a:spcPct val="115000"/>
              </a:lnSpc>
              <a:spcBef>
                <a:spcPts val="1300"/>
              </a:spcBef>
              <a:spcAft>
                <a:spcPts val="0"/>
              </a:spcAft>
              <a:buNone/>
            </a:pPr>
            <a:r>
              <a:t/>
            </a:r>
            <a:endParaRPr sz="1300">
              <a:solidFill>
                <a:srgbClr val="333333"/>
              </a:solidFill>
              <a:highlight>
                <a:srgbClr val="FFFFFF"/>
              </a:highlight>
            </a:endParaRPr>
          </a:p>
          <a:p>
            <a:pPr indent="0" lvl="0" marL="0" rtl="0" algn="l">
              <a:lnSpc>
                <a:spcPct val="152947"/>
              </a:lnSpc>
              <a:spcBef>
                <a:spcPts val="130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40" name="Google Shape;240;p33"/>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41" name="Google Shape;241;p33"/>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42" name="Google Shape;242;p33"/>
          <p:cNvPicPr preferRelativeResize="0"/>
          <p:nvPr/>
        </p:nvPicPr>
        <p:blipFill>
          <a:blip r:embed="rId3">
            <a:alphaModFix/>
          </a:blip>
          <a:stretch>
            <a:fillRect/>
          </a:stretch>
        </p:blipFill>
        <p:spPr>
          <a:xfrm>
            <a:off x="6734550" y="810900"/>
            <a:ext cx="2081662" cy="3694951"/>
          </a:xfrm>
          <a:prstGeom prst="rect">
            <a:avLst/>
          </a:prstGeom>
          <a:noFill/>
          <a:ln>
            <a:noFill/>
          </a:ln>
        </p:spPr>
      </p:pic>
      <p:cxnSp>
        <p:nvCxnSpPr>
          <p:cNvPr id="243" name="Google Shape;243;p33"/>
          <p:cNvCxnSpPr/>
          <p:nvPr/>
        </p:nvCxnSpPr>
        <p:spPr>
          <a:xfrm>
            <a:off x="6079650" y="3615925"/>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623400" y="-17400"/>
            <a:ext cx="8520600" cy="658500"/>
          </a:xfrm>
          <a:prstGeom prst="rect">
            <a:avLst/>
          </a:prstGeom>
          <a:solidFill>
            <a:srgbClr val="E0666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Sichern der Fotos</a:t>
            </a:r>
            <a:endParaRPr b="1" sz="2400">
              <a:solidFill>
                <a:schemeClr val="lt1"/>
              </a:solidFill>
              <a:latin typeface="Open Sans"/>
              <a:ea typeface="Open Sans"/>
              <a:cs typeface="Open Sans"/>
              <a:sym typeface="Open Sans"/>
            </a:endParaRPr>
          </a:p>
        </p:txBody>
      </p:sp>
      <p:sp>
        <p:nvSpPr>
          <p:cNvPr id="249" name="Google Shape;249;p34"/>
          <p:cNvSpPr txBox="1"/>
          <p:nvPr>
            <p:ph idx="1" type="body"/>
          </p:nvPr>
        </p:nvSpPr>
        <p:spPr>
          <a:xfrm>
            <a:off x="623400" y="7593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latin typeface="Open Sans SemiBold"/>
                <a:ea typeface="Open Sans SemiBold"/>
                <a:cs typeface="Open Sans SemiBold"/>
                <a:sym typeface="Open Sans SemiBold"/>
              </a:rPr>
              <a:t>Aktivieren Sie das zu sichernde Bild </a:t>
            </a:r>
            <a:r>
              <a:rPr lang="de">
                <a:latin typeface="Open Sans SemiBold"/>
                <a:ea typeface="Open Sans SemiBold"/>
                <a:cs typeface="Open Sans SemiBold"/>
                <a:sym typeface="Open Sans SemiBold"/>
              </a:rPr>
              <a:t>werden und tippen Sie anschliessend dieses Symbol.  	</a:t>
            </a:r>
            <a:br>
              <a:rPr lang="de">
                <a:latin typeface="Open Sans SemiBold"/>
                <a:ea typeface="Open Sans SemiBold"/>
                <a:cs typeface="Open Sans SemiBold"/>
                <a:sym typeface="Open Sans SemiBold"/>
              </a:rPr>
            </a:br>
            <a:r>
              <a:rPr lang="de">
                <a:latin typeface="Open Sans SemiBold"/>
                <a:ea typeface="Open Sans SemiBold"/>
                <a:cs typeface="Open Sans SemiBold"/>
                <a:sym typeface="Open Sans SemiBold"/>
              </a:rPr>
              <a:t>	 Wählen Sie </a:t>
            </a:r>
            <a:r>
              <a:rPr b="1" lang="de">
                <a:latin typeface="Open Sans"/>
                <a:ea typeface="Open Sans"/>
                <a:cs typeface="Open Sans"/>
                <a:sym typeface="Open Sans"/>
              </a:rPr>
              <a:t>In Dateien Sichern</a:t>
            </a:r>
            <a:r>
              <a:rPr lang="de">
                <a:latin typeface="Open Sans SemiBold"/>
                <a:ea typeface="Open Sans SemiBold"/>
                <a:cs typeface="Open Sans SemiBold"/>
                <a:sym typeface="Open Sans SemiBold"/>
              </a:rPr>
              <a:t>. Sie können nun den Ordner </a:t>
            </a:r>
            <a:br>
              <a:rPr lang="de">
                <a:latin typeface="Open Sans SemiBold"/>
                <a:ea typeface="Open Sans SemiBold"/>
                <a:cs typeface="Open Sans SemiBold"/>
                <a:sym typeface="Open Sans SemiBold"/>
              </a:rPr>
            </a:br>
            <a:r>
              <a:rPr lang="de">
                <a:latin typeface="Open Sans SemiBold"/>
                <a:ea typeface="Open Sans SemiBold"/>
                <a:cs typeface="Open Sans SemiBold"/>
                <a:sym typeface="Open Sans SemiBold"/>
              </a:rPr>
              <a:t>         bestimmen, wo Sie das Bild ablegen möchten.</a:t>
            </a:r>
            <a:endParaRPr>
              <a:latin typeface="Open Sans SemiBold"/>
              <a:ea typeface="Open Sans SemiBold"/>
              <a:cs typeface="Open Sans SemiBold"/>
              <a:sym typeface="Open Sans SemiBold"/>
            </a:endParaRPr>
          </a:p>
          <a:p>
            <a:pPr indent="0" lvl="0" marL="0" rtl="0" algn="l">
              <a:spcBef>
                <a:spcPts val="0"/>
              </a:spcBef>
              <a:spcAft>
                <a:spcPts val="0"/>
              </a:spcAft>
              <a:buNone/>
            </a:pPr>
            <a:r>
              <a:rPr lang="de">
                <a:solidFill>
                  <a:srgbClr val="333333"/>
                </a:solidFill>
                <a:highlight>
                  <a:schemeClr val="lt1"/>
                </a:highlight>
                <a:latin typeface="Open Sans"/>
                <a:ea typeface="Open Sans"/>
                <a:cs typeface="Open Sans"/>
                <a:sym typeface="Open Sans"/>
              </a:rPr>
              <a:t>Sie können aber auch über </a:t>
            </a:r>
            <a:r>
              <a:rPr b="1" lang="de">
                <a:solidFill>
                  <a:srgbClr val="333333"/>
                </a:solidFill>
                <a:highlight>
                  <a:schemeClr val="lt1"/>
                </a:highlight>
                <a:latin typeface="Open Sans"/>
                <a:ea typeface="Open Sans"/>
                <a:cs typeface="Open Sans"/>
                <a:sym typeface="Open Sans"/>
              </a:rPr>
              <a:t>iCloud.com</a:t>
            </a:r>
            <a:r>
              <a:rPr lang="de">
                <a:solidFill>
                  <a:srgbClr val="333333"/>
                </a:solidFill>
                <a:highlight>
                  <a:schemeClr val="lt1"/>
                </a:highlight>
                <a:latin typeface="Open Sans"/>
                <a:ea typeface="Open Sans"/>
                <a:cs typeface="Open Sans"/>
                <a:sym typeface="Open Sans"/>
              </a:rPr>
              <a:t> die Bilder in den Applikationen </a:t>
            </a:r>
            <a:r>
              <a:rPr b="1" lang="de">
                <a:solidFill>
                  <a:srgbClr val="333333"/>
                </a:solidFill>
                <a:highlight>
                  <a:schemeClr val="lt1"/>
                </a:highlight>
                <a:latin typeface="Open Sans"/>
                <a:ea typeface="Open Sans"/>
                <a:cs typeface="Open Sans"/>
                <a:sym typeface="Open Sans"/>
              </a:rPr>
              <a:t>Fotos</a:t>
            </a:r>
            <a:r>
              <a:rPr lang="de">
                <a:solidFill>
                  <a:srgbClr val="333333"/>
                </a:solidFill>
                <a:highlight>
                  <a:schemeClr val="lt1"/>
                </a:highlight>
                <a:latin typeface="Open Sans"/>
                <a:ea typeface="Open Sans"/>
                <a:cs typeface="Open Sans"/>
                <a:sym typeface="Open Sans"/>
              </a:rPr>
              <a:t> und </a:t>
            </a:r>
            <a:r>
              <a:rPr b="1" lang="de">
                <a:solidFill>
                  <a:srgbClr val="333333"/>
                </a:solidFill>
                <a:highlight>
                  <a:schemeClr val="lt1"/>
                </a:highlight>
                <a:latin typeface="Open Sans"/>
                <a:ea typeface="Open Sans"/>
                <a:cs typeface="Open Sans"/>
                <a:sym typeface="Open Sans"/>
              </a:rPr>
              <a:t>iDrive</a:t>
            </a:r>
            <a:r>
              <a:rPr lang="de">
                <a:solidFill>
                  <a:srgbClr val="333333"/>
                </a:solidFill>
                <a:highlight>
                  <a:schemeClr val="lt1"/>
                </a:highlight>
                <a:latin typeface="Open Sans"/>
                <a:ea typeface="Open Sans"/>
                <a:cs typeface="Open Sans"/>
                <a:sym typeface="Open Sans"/>
              </a:rPr>
              <a:t> verwalten. Rufen Sie einfach im Internet-Browser iCloud.com auf (Sie müssen den Zugriff evtl. über das iPhone bestätigen), und öffnen Sie die App Fotos. </a:t>
            </a:r>
            <a:endParaRPr>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None/>
            </a:pPr>
            <a:r>
              <a:rPr b="1" lang="de">
                <a:solidFill>
                  <a:srgbClr val="1155CC"/>
                </a:solidFill>
                <a:highlight>
                  <a:schemeClr val="lt1"/>
                </a:highlight>
                <a:latin typeface="Open Sans"/>
                <a:ea typeface="Open Sans"/>
                <a:cs typeface="Open Sans"/>
                <a:sym typeface="Open Sans"/>
              </a:rPr>
              <a:t>Es gibt keine einzig richtige Methode.</a:t>
            </a:r>
            <a:endParaRPr b="1">
              <a:solidFill>
                <a:srgbClr val="1155CC"/>
              </a:solidFill>
              <a:highlight>
                <a:schemeClr val="lt1"/>
              </a:highlight>
              <a:latin typeface="Open Sans"/>
              <a:ea typeface="Open Sans"/>
              <a:cs typeface="Open Sans"/>
              <a:sym typeface="Open Sans"/>
            </a:endParaRPr>
          </a:p>
          <a:p>
            <a:pPr indent="0" lvl="0" marL="0" rtl="0" algn="l">
              <a:spcBef>
                <a:spcPts val="0"/>
              </a:spcBef>
              <a:spcAft>
                <a:spcPts val="1600"/>
              </a:spcAft>
              <a:buNone/>
            </a:pPr>
            <a:r>
              <a:t/>
            </a:r>
            <a:endParaRPr>
              <a:latin typeface="Open Sans SemiBold"/>
              <a:ea typeface="Open Sans SemiBold"/>
              <a:cs typeface="Open Sans SemiBold"/>
              <a:sym typeface="Open Sans SemiBold"/>
            </a:endParaRPr>
          </a:p>
        </p:txBody>
      </p:sp>
      <p:sp>
        <p:nvSpPr>
          <p:cNvPr id="250" name="Google Shape;250;p34"/>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51" name="Google Shape;251;p34"/>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52" name="Google Shape;252;p34"/>
          <p:cNvPicPr preferRelativeResize="0"/>
          <p:nvPr/>
        </p:nvPicPr>
        <p:blipFill>
          <a:blip r:embed="rId3">
            <a:alphaModFix/>
          </a:blip>
          <a:stretch>
            <a:fillRect/>
          </a:stretch>
        </p:blipFill>
        <p:spPr>
          <a:xfrm>
            <a:off x="710550" y="1478513"/>
            <a:ext cx="381000" cy="447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Farbtheorie: Farbkreis nach Goethe</a:t>
            </a:r>
            <a:endParaRPr b="1" sz="2400">
              <a:solidFill>
                <a:schemeClr val="lt1"/>
              </a:solidFill>
              <a:latin typeface="Open Sans"/>
              <a:ea typeface="Open Sans"/>
              <a:cs typeface="Open Sans"/>
              <a:sym typeface="Open Sans"/>
            </a:endParaRPr>
          </a:p>
        </p:txBody>
      </p:sp>
      <p:sp>
        <p:nvSpPr>
          <p:cNvPr id="258" name="Google Shape;258;p35"/>
          <p:cNvSpPr txBox="1"/>
          <p:nvPr>
            <p:ph idx="1" type="body"/>
          </p:nvPr>
        </p:nvSpPr>
        <p:spPr>
          <a:xfrm>
            <a:off x="623400" y="768075"/>
            <a:ext cx="54468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Goethe hat die 3 Grundfarben und Sekundärfarben in einem Kreis angeordnet</a:t>
            </a:r>
            <a:r>
              <a:rPr lang="de">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Aufgrund der Grundfarben und deren Anteile beim Mischen kann die Farbe definiert werden.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Jede Farbe hat 256 Abstufungen.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Die jeweils gegenüberliegende Farbe wird als Komplementärfarbe bezeichnet und gleichmässig gemischt ergäben sie theoretisch grau.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59" name="Google Shape;259;p35"/>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60" name="Google Shape;260;p35"/>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61" name="Google Shape;261;p35"/>
          <p:cNvPicPr preferRelativeResize="0"/>
          <p:nvPr/>
        </p:nvPicPr>
        <p:blipFill>
          <a:blip r:embed="rId3">
            <a:alphaModFix/>
          </a:blip>
          <a:stretch>
            <a:fillRect/>
          </a:stretch>
        </p:blipFill>
        <p:spPr>
          <a:xfrm>
            <a:off x="6070324" y="768074"/>
            <a:ext cx="2700475" cy="2665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6"/>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sz="2400">
                <a:solidFill>
                  <a:schemeClr val="lt1"/>
                </a:solidFill>
                <a:latin typeface="Open Sans"/>
                <a:ea typeface="Open Sans"/>
                <a:cs typeface="Open Sans"/>
                <a:sym typeface="Open Sans"/>
              </a:rPr>
              <a:t>Farbtheorie: Farbkugel nach Runge</a:t>
            </a:r>
            <a:endParaRPr b="1" sz="2400">
              <a:solidFill>
                <a:schemeClr val="lt1"/>
              </a:solidFill>
              <a:latin typeface="Open Sans"/>
              <a:ea typeface="Open Sans"/>
              <a:cs typeface="Open Sans"/>
              <a:sym typeface="Open Sans"/>
            </a:endParaRPr>
          </a:p>
        </p:txBody>
      </p:sp>
      <p:sp>
        <p:nvSpPr>
          <p:cNvPr id="267" name="Google Shape;267;p36"/>
          <p:cNvSpPr txBox="1"/>
          <p:nvPr>
            <p:ph idx="1" type="body"/>
          </p:nvPr>
        </p:nvSpPr>
        <p:spPr>
          <a:xfrm>
            <a:off x="623400" y="759375"/>
            <a:ext cx="56013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Der Farbkreis wurde zu einer Farbkugel erweitert so dass auch die Helligkeit berücksichtigt wird.</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68" name="Google Shape;268;p36"/>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69" name="Google Shape;269;p36"/>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70" name="Google Shape;270;p36"/>
          <p:cNvPicPr preferRelativeResize="0"/>
          <p:nvPr/>
        </p:nvPicPr>
        <p:blipFill>
          <a:blip r:embed="rId3">
            <a:alphaModFix/>
          </a:blip>
          <a:stretch>
            <a:fillRect/>
          </a:stretch>
        </p:blipFill>
        <p:spPr>
          <a:xfrm>
            <a:off x="6224600" y="712624"/>
            <a:ext cx="2596300" cy="2587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sz="2400">
                <a:solidFill>
                  <a:schemeClr val="lt1"/>
                </a:solidFill>
                <a:latin typeface="Open Sans"/>
                <a:ea typeface="Open Sans"/>
                <a:cs typeface="Open Sans"/>
                <a:sym typeface="Open Sans"/>
              </a:rPr>
              <a:t>Farbtheorie: Bestimmen der Farbe</a:t>
            </a:r>
            <a:endParaRPr b="1" sz="2400">
              <a:solidFill>
                <a:schemeClr val="lt1"/>
              </a:solidFill>
              <a:latin typeface="Open Sans"/>
              <a:ea typeface="Open Sans"/>
              <a:cs typeface="Open Sans"/>
              <a:sym typeface="Open Sans"/>
            </a:endParaRPr>
          </a:p>
        </p:txBody>
      </p:sp>
      <p:sp>
        <p:nvSpPr>
          <p:cNvPr id="276" name="Google Shape;276;p37"/>
          <p:cNvSpPr txBox="1"/>
          <p:nvPr>
            <p:ph idx="1" type="body"/>
          </p:nvPr>
        </p:nvSpPr>
        <p:spPr>
          <a:xfrm>
            <a:off x="669921" y="768075"/>
            <a:ext cx="52131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Die Farbe wird in der Kugel exakt bestimmt durch den </a:t>
            </a:r>
            <a:r>
              <a:rPr b="1" lang="de">
                <a:solidFill>
                  <a:schemeClr val="dk1"/>
                </a:solidFill>
                <a:latin typeface="Open Sans"/>
                <a:ea typeface="Open Sans"/>
                <a:cs typeface="Open Sans"/>
                <a:sym typeface="Open Sans"/>
              </a:rPr>
              <a:t>Farbton</a:t>
            </a:r>
            <a:r>
              <a:rPr lang="de">
                <a:solidFill>
                  <a:schemeClr val="dk1"/>
                </a:solidFill>
                <a:latin typeface="Open Sans"/>
                <a:ea typeface="Open Sans"/>
                <a:cs typeface="Open Sans"/>
                <a:sym typeface="Open Sans"/>
              </a:rPr>
              <a:t> (z.B. rot)</a:t>
            </a:r>
            <a:br>
              <a:rPr lang="de">
                <a:solidFill>
                  <a:schemeClr val="dk1"/>
                </a:solidFill>
                <a:latin typeface="Open Sans"/>
                <a:ea typeface="Open Sans"/>
                <a:cs typeface="Open Sans"/>
                <a:sym typeface="Open Sans"/>
              </a:rPr>
            </a:br>
            <a:r>
              <a:rPr lang="de">
                <a:solidFill>
                  <a:schemeClr val="dk1"/>
                </a:solidFill>
                <a:latin typeface="Open Sans"/>
                <a:ea typeface="Open Sans"/>
                <a:cs typeface="Open Sans"/>
                <a:sym typeface="Open Sans"/>
              </a:rPr>
              <a:t>die </a:t>
            </a:r>
            <a:r>
              <a:rPr b="1" lang="de">
                <a:solidFill>
                  <a:schemeClr val="dk1"/>
                </a:solidFill>
                <a:latin typeface="Open Sans"/>
                <a:ea typeface="Open Sans"/>
                <a:cs typeface="Open Sans"/>
                <a:sym typeface="Open Sans"/>
              </a:rPr>
              <a:t>Farbintensität</a:t>
            </a:r>
            <a:r>
              <a:rPr lang="de">
                <a:solidFill>
                  <a:schemeClr val="dk1"/>
                </a:solidFill>
                <a:latin typeface="Open Sans"/>
                <a:ea typeface="Open Sans"/>
                <a:cs typeface="Open Sans"/>
                <a:sym typeface="Open Sans"/>
              </a:rPr>
              <a:t> (kräftige Farben)</a:t>
            </a:r>
            <a:br>
              <a:rPr lang="de">
                <a:solidFill>
                  <a:schemeClr val="dk1"/>
                </a:solidFill>
                <a:latin typeface="Open Sans"/>
                <a:ea typeface="Open Sans"/>
                <a:cs typeface="Open Sans"/>
                <a:sym typeface="Open Sans"/>
              </a:rPr>
            </a:br>
            <a:r>
              <a:rPr lang="de">
                <a:solidFill>
                  <a:schemeClr val="dk1"/>
                </a:solidFill>
                <a:latin typeface="Open Sans"/>
                <a:ea typeface="Open Sans"/>
                <a:cs typeface="Open Sans"/>
                <a:sym typeface="Open Sans"/>
              </a:rPr>
              <a:t>und </a:t>
            </a:r>
            <a:r>
              <a:rPr b="1" lang="de">
                <a:solidFill>
                  <a:schemeClr val="dk1"/>
                </a:solidFill>
                <a:latin typeface="Open Sans"/>
                <a:ea typeface="Open Sans"/>
                <a:cs typeface="Open Sans"/>
                <a:sym typeface="Open Sans"/>
              </a:rPr>
              <a:t>Helligkeit</a:t>
            </a:r>
            <a:r>
              <a:rPr lang="de">
                <a:solidFill>
                  <a:schemeClr val="dk1"/>
                </a:solidFill>
                <a:latin typeface="Open Sans"/>
                <a:ea typeface="Open Sans"/>
                <a:cs typeface="Open Sans"/>
                <a:sym typeface="Open Sans"/>
              </a:rPr>
              <a:t> (helle oder dunkle Farben)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Dies kann nach der HSB-Methode oder der allgemein bekannteren RGB-Methode (Rot-Grün-Blau) vorgenommen werden.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Farben sind elektromagnetische Wellen. Dadurch kann die Farbe exakt gemessen werden.</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77" name="Google Shape;277;p37"/>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78" name="Google Shape;278;p37"/>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279" name="Google Shape;279;p37"/>
          <p:cNvPicPr preferRelativeResize="0"/>
          <p:nvPr/>
        </p:nvPicPr>
        <p:blipFill>
          <a:blip r:embed="rId3">
            <a:alphaModFix/>
          </a:blip>
          <a:stretch>
            <a:fillRect/>
          </a:stretch>
        </p:blipFill>
        <p:spPr>
          <a:xfrm>
            <a:off x="7849375" y="768068"/>
            <a:ext cx="1082450" cy="1609850"/>
          </a:xfrm>
          <a:prstGeom prst="rect">
            <a:avLst/>
          </a:prstGeom>
          <a:noFill/>
          <a:ln>
            <a:noFill/>
          </a:ln>
        </p:spPr>
      </p:pic>
      <p:pic>
        <p:nvPicPr>
          <p:cNvPr id="280" name="Google Shape;280;p37"/>
          <p:cNvPicPr preferRelativeResize="0"/>
          <p:nvPr/>
        </p:nvPicPr>
        <p:blipFill>
          <a:blip r:embed="rId4">
            <a:alphaModFix/>
          </a:blip>
          <a:stretch>
            <a:fillRect/>
          </a:stretch>
        </p:blipFill>
        <p:spPr>
          <a:xfrm>
            <a:off x="6109600" y="2638488"/>
            <a:ext cx="1739775" cy="1701829"/>
          </a:xfrm>
          <a:prstGeom prst="rect">
            <a:avLst/>
          </a:prstGeom>
          <a:noFill/>
          <a:ln>
            <a:noFill/>
          </a:ln>
        </p:spPr>
      </p:pic>
      <p:pic>
        <p:nvPicPr>
          <p:cNvPr id="281" name="Google Shape;281;p37"/>
          <p:cNvPicPr preferRelativeResize="0"/>
          <p:nvPr/>
        </p:nvPicPr>
        <p:blipFill>
          <a:blip r:embed="rId5">
            <a:alphaModFix/>
          </a:blip>
          <a:stretch>
            <a:fillRect/>
          </a:stretch>
        </p:blipFill>
        <p:spPr>
          <a:xfrm>
            <a:off x="6109605" y="768075"/>
            <a:ext cx="1739770" cy="1760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HSB-Modell: Farbton</a:t>
            </a:r>
            <a:endParaRPr b="1" sz="2400">
              <a:solidFill>
                <a:schemeClr val="lt1"/>
              </a:solidFill>
              <a:latin typeface="Open Sans"/>
              <a:ea typeface="Open Sans"/>
              <a:cs typeface="Open Sans"/>
              <a:sym typeface="Open Sans"/>
            </a:endParaRPr>
          </a:p>
        </p:txBody>
      </p:sp>
      <p:sp>
        <p:nvSpPr>
          <p:cNvPr id="287" name="Google Shape;287;p38"/>
          <p:cNvSpPr txBox="1"/>
          <p:nvPr>
            <p:ph idx="1" type="body"/>
          </p:nvPr>
        </p:nvSpPr>
        <p:spPr>
          <a:xfrm>
            <a:off x="517500" y="768075"/>
            <a:ext cx="8109000" cy="36690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lang="de">
                <a:solidFill>
                  <a:srgbClr val="333333"/>
                </a:solidFill>
                <a:latin typeface="Open Sans"/>
                <a:ea typeface="Open Sans"/>
                <a:cs typeface="Open Sans"/>
                <a:sym typeface="Open Sans"/>
              </a:rPr>
              <a:t>Das HSB-Modell basiert auf der menschlichen Farbwahrnehmung und beschreibt drei Grundmerkmale von Farbe:</a:t>
            </a:r>
            <a:endParaRPr>
              <a:solidFill>
                <a:srgbClr val="333333"/>
              </a:solidFill>
              <a:latin typeface="Open Sans"/>
              <a:ea typeface="Open Sans"/>
              <a:cs typeface="Open Sans"/>
              <a:sym typeface="Open Sans"/>
            </a:endParaRPr>
          </a:p>
          <a:p>
            <a:pPr indent="0" lvl="0" marL="0" marR="152400" rtl="0" algn="l">
              <a:spcBef>
                <a:spcPts val="800"/>
              </a:spcBef>
              <a:spcAft>
                <a:spcPts val="0"/>
              </a:spcAft>
              <a:buNone/>
            </a:pPr>
            <a:r>
              <a:rPr b="1" lang="de">
                <a:solidFill>
                  <a:srgbClr val="333333"/>
                </a:solidFill>
                <a:latin typeface="Open Sans"/>
                <a:ea typeface="Open Sans"/>
                <a:cs typeface="Open Sans"/>
                <a:sym typeface="Open Sans"/>
              </a:rPr>
              <a:t>Farbton (Hue)</a:t>
            </a:r>
            <a:endParaRPr b="1">
              <a:solidFill>
                <a:srgbClr val="333333"/>
              </a:solidFill>
              <a:latin typeface="Open Sans"/>
              <a:ea typeface="Open Sans"/>
              <a:cs typeface="Open Sans"/>
              <a:sym typeface="Open Sans"/>
            </a:endParaRPr>
          </a:p>
          <a:p>
            <a:pPr indent="0" lvl="0" marL="0" marR="152400" rtl="0" algn="l">
              <a:spcBef>
                <a:spcPts val="0"/>
              </a:spcBef>
              <a:spcAft>
                <a:spcPts val="0"/>
              </a:spcAft>
              <a:buNone/>
            </a:pPr>
            <a:r>
              <a:rPr lang="de">
                <a:solidFill>
                  <a:srgbClr val="333333"/>
                </a:solidFill>
                <a:latin typeface="Open Sans"/>
                <a:ea typeface="Open Sans"/>
                <a:cs typeface="Open Sans"/>
                <a:sym typeface="Open Sans"/>
              </a:rPr>
              <a:t>Die Farbe, die von einem Objekt reflektiert wird oder ein Objekt passiert. Der Farbton wird als Position auf dem Standard-Farbkreis gemessen und als Gradwert zwischen 0 und 360 ausgedrückt. Der Farbton wird meist mit dem Namen der Farbe (z. B. Rot, Orange oder Grün) angegeben.</a:t>
            </a:r>
            <a:endParaRPr>
              <a:solidFill>
                <a:srgbClr val="333333"/>
              </a:solidFill>
              <a:latin typeface="Open Sans"/>
              <a:ea typeface="Open Sans"/>
              <a:cs typeface="Open Sans"/>
              <a:sym typeface="Open Sans"/>
            </a:endParaRPr>
          </a:p>
          <a:p>
            <a:pPr indent="0" lvl="0" marL="0" marR="152400" rtl="0" algn="l">
              <a:spcBef>
                <a:spcPts val="0"/>
              </a:spcBef>
              <a:spcAft>
                <a:spcPts val="0"/>
              </a:spcAft>
              <a:buNone/>
            </a:pPr>
            <a:r>
              <a:rPr lang="de">
                <a:solidFill>
                  <a:srgbClr val="333333"/>
                </a:solidFill>
                <a:latin typeface="Open Sans"/>
                <a:ea typeface="Open Sans"/>
                <a:cs typeface="Open Sans"/>
                <a:sym typeface="Open Sans"/>
              </a:rPr>
              <a:t> </a:t>
            </a:r>
            <a:endParaRPr>
              <a:solidFill>
                <a:srgbClr val="333333"/>
              </a:solidFill>
              <a:latin typeface="Open Sans"/>
              <a:ea typeface="Open Sans"/>
              <a:cs typeface="Open Sans"/>
              <a:sym typeface="Open Sans"/>
            </a:endParaRPr>
          </a:p>
          <a:p>
            <a:pPr indent="0" lvl="0" marL="0" marR="152400" rtl="0" algn="l">
              <a:spcBef>
                <a:spcPts val="0"/>
              </a:spcBef>
              <a:spcAft>
                <a:spcPts val="0"/>
              </a:spcAft>
              <a:buClr>
                <a:schemeClr val="dk1"/>
              </a:buClr>
              <a:buSzPts val="1100"/>
              <a:buFont typeface="Arial"/>
              <a:buNone/>
            </a:pPr>
            <a:r>
              <a:rPr lang="de" sz="100">
                <a:solidFill>
                  <a:srgbClr val="FFFFF4"/>
                </a:solidFill>
                <a:highlight>
                  <a:srgbClr val="FFFFF4"/>
                </a:highlight>
              </a:rPr>
              <a:t>Farbton </a:t>
            </a:r>
            <a:endParaRPr sz="100">
              <a:solidFill>
                <a:srgbClr val="FFFFF4"/>
              </a:solidFill>
              <a:highlight>
                <a:srgbClr val="FFFFF4"/>
              </a:highlight>
            </a:endParaRPr>
          </a:p>
          <a:p>
            <a:pPr indent="0" lvl="0" marL="0" marR="152400" rtl="0" algn="l">
              <a:spcBef>
                <a:spcPts val="0"/>
              </a:spcBef>
              <a:spcAft>
                <a:spcPts val="0"/>
              </a:spcAft>
              <a:buNone/>
            </a:pPr>
            <a:r>
              <a:rPr lang="de" sz="100">
                <a:solidFill>
                  <a:srgbClr val="FFFFF4"/>
                </a:solidFill>
                <a:highlight>
                  <a:srgbClr val="FFFFF4"/>
                </a:highlight>
              </a:rPr>
              <a:t>(Hue)Farbton </a:t>
            </a:r>
            <a:endParaRPr sz="100">
              <a:solidFill>
                <a:srgbClr val="FFFFF4"/>
              </a:solidFill>
              <a:highlight>
                <a:srgbClr val="FFFFF4"/>
              </a:highlight>
            </a:endParaRPr>
          </a:p>
          <a:p>
            <a:pPr indent="0" lvl="0" marL="0" marR="152400" rtl="0" algn="l">
              <a:spcBef>
                <a:spcPts val="0"/>
              </a:spcBef>
              <a:spcAft>
                <a:spcPts val="0"/>
              </a:spcAft>
              <a:buNone/>
            </a:pPr>
            <a:r>
              <a:rPr lang="de" sz="100">
                <a:solidFill>
                  <a:srgbClr val="FFFFF4"/>
                </a:solidFill>
                <a:highlight>
                  <a:srgbClr val="FFFFF4"/>
                </a:highlight>
              </a:rPr>
              <a:t>(Hue)</a:t>
            </a:r>
            <a:endParaRPr>
              <a:solidFill>
                <a:srgbClr val="333333"/>
              </a:solidFill>
              <a:latin typeface="Open Sans"/>
              <a:ea typeface="Open Sans"/>
              <a:cs typeface="Open Sans"/>
              <a:sym typeface="Open Sans"/>
            </a:endParaRPr>
          </a:p>
          <a:p>
            <a:pPr indent="0" lvl="0" marL="0" rtl="0" algn="l">
              <a:spcBef>
                <a:spcPts val="0"/>
              </a:spcBef>
              <a:spcAft>
                <a:spcPts val="0"/>
              </a:spcAft>
              <a:buNone/>
            </a:pPr>
            <a:r>
              <a:rPr lang="de" sz="100">
                <a:solidFill>
                  <a:srgbClr val="FFFFF4"/>
                </a:solidFill>
                <a:highlight>
                  <a:srgbClr val="FFFFF4"/>
                </a:highlight>
              </a:rPr>
              <a:t>Farbton Hu</a:t>
            </a:r>
            <a:endParaRPr>
              <a:solidFill>
                <a:srgbClr val="333333"/>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a:solidFill>
                <a:srgbClr val="333333"/>
              </a:solidFill>
              <a:latin typeface="Open Sans"/>
              <a:ea typeface="Open Sans"/>
              <a:cs typeface="Open Sans"/>
              <a:sym typeface="Open Sans"/>
            </a:endParaRPr>
          </a:p>
          <a:p>
            <a:pPr indent="0" lvl="0" marL="0" rtl="0" algn="l">
              <a:spcBef>
                <a:spcPts val="1600"/>
              </a:spcBef>
              <a:spcAft>
                <a:spcPts val="0"/>
              </a:spcAft>
              <a:buNone/>
            </a:pPr>
            <a:r>
              <a:rPr lang="de" sz="100">
                <a:solidFill>
                  <a:srgbClr val="FFFFF4"/>
                </a:solidFill>
                <a:highlight>
                  <a:srgbClr val="FFFFF4"/>
                </a:highlight>
              </a:rPr>
              <a:t>(Hue)</a:t>
            </a:r>
            <a:endParaRPr>
              <a:solidFill>
                <a:schemeClr val="dk1"/>
              </a:solidFill>
              <a:latin typeface="Roboto Mono"/>
              <a:ea typeface="Roboto Mono"/>
              <a:cs typeface="Roboto Mono"/>
              <a:sym typeface="Roboto Mono"/>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88" name="Google Shape;288;p38"/>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89" name="Google Shape;289;p38"/>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HSB-Modell: Sättigung</a:t>
            </a:r>
            <a:endParaRPr b="1" sz="2400">
              <a:solidFill>
                <a:schemeClr val="lt1"/>
              </a:solidFill>
              <a:latin typeface="Open Sans"/>
              <a:ea typeface="Open Sans"/>
              <a:cs typeface="Open Sans"/>
              <a:sym typeface="Open Sans"/>
            </a:endParaRPr>
          </a:p>
        </p:txBody>
      </p:sp>
      <p:sp>
        <p:nvSpPr>
          <p:cNvPr id="295" name="Google Shape;295;p39"/>
          <p:cNvSpPr txBox="1"/>
          <p:nvPr>
            <p:ph idx="1" type="body"/>
          </p:nvPr>
        </p:nvSpPr>
        <p:spPr>
          <a:xfrm>
            <a:off x="623400" y="759363"/>
            <a:ext cx="8109000" cy="3780600"/>
          </a:xfrm>
          <a:prstGeom prst="rect">
            <a:avLst/>
          </a:prstGeom>
        </p:spPr>
        <p:txBody>
          <a:bodyPr anchorCtr="0" anchor="t" bIns="91425" lIns="91425" spcFirstLastPara="1" rIns="91425" wrap="square" tIns="91425">
            <a:noAutofit/>
          </a:bodyPr>
          <a:lstStyle/>
          <a:p>
            <a:pPr indent="0" lvl="0" marL="0" marR="152400" rtl="0" algn="l">
              <a:spcBef>
                <a:spcPts val="0"/>
              </a:spcBef>
              <a:spcAft>
                <a:spcPts val="0"/>
              </a:spcAft>
              <a:buNone/>
            </a:pPr>
            <a:r>
              <a:rPr b="1" lang="de">
                <a:solidFill>
                  <a:srgbClr val="333333"/>
                </a:solidFill>
                <a:latin typeface="Open Sans"/>
                <a:ea typeface="Open Sans"/>
                <a:cs typeface="Open Sans"/>
                <a:sym typeface="Open Sans"/>
              </a:rPr>
              <a:t>Sättigung (Saturation)</a:t>
            </a:r>
            <a:endParaRPr b="1">
              <a:solidFill>
                <a:srgbClr val="333333"/>
              </a:solidFill>
              <a:latin typeface="Open Sans"/>
              <a:ea typeface="Open Sans"/>
              <a:cs typeface="Open Sans"/>
              <a:sym typeface="Open Sans"/>
            </a:endParaRPr>
          </a:p>
          <a:p>
            <a:pPr indent="0" lvl="0" marL="0" marR="152400" rtl="0" algn="l">
              <a:spcBef>
                <a:spcPts val="0"/>
              </a:spcBef>
              <a:spcAft>
                <a:spcPts val="0"/>
              </a:spcAft>
              <a:buNone/>
            </a:pPr>
            <a:r>
              <a:rPr lang="de">
                <a:solidFill>
                  <a:srgbClr val="333333"/>
                </a:solidFill>
                <a:latin typeface="Open Sans"/>
                <a:ea typeface="Open Sans"/>
                <a:cs typeface="Open Sans"/>
                <a:sym typeface="Open Sans"/>
              </a:rPr>
              <a:t>Die Stärke oder Reinheit der Farbe. Die Sättigung beschreibt den Grauanteil im Verhältnis zum Farbton und wird als Prozentwert zwischen 0 (Grau) und 100 (voll gesättigt) gemessen. </a:t>
            </a:r>
            <a:endParaRPr>
              <a:solidFill>
                <a:srgbClr val="333333"/>
              </a:solidFill>
              <a:latin typeface="Open Sans"/>
              <a:ea typeface="Open Sans"/>
              <a:cs typeface="Open Sans"/>
              <a:sym typeface="Open Sans"/>
            </a:endParaRPr>
          </a:p>
          <a:p>
            <a:pPr indent="0" lvl="0" marL="0" marR="152400" rtl="0" algn="l">
              <a:spcBef>
                <a:spcPts val="0"/>
              </a:spcBef>
              <a:spcAft>
                <a:spcPts val="0"/>
              </a:spcAft>
              <a:buNone/>
            </a:pPr>
            <a:r>
              <a:t/>
            </a:r>
            <a:endParaRPr>
              <a:solidFill>
                <a:srgbClr val="333333"/>
              </a:solidFill>
              <a:latin typeface="Open Sans"/>
              <a:ea typeface="Open Sans"/>
              <a:cs typeface="Open Sans"/>
              <a:sym typeface="Open Sans"/>
            </a:endParaRPr>
          </a:p>
          <a:p>
            <a:pPr indent="0" lvl="0" marL="0" marR="152400" rtl="0" algn="l">
              <a:spcBef>
                <a:spcPts val="0"/>
              </a:spcBef>
              <a:spcAft>
                <a:spcPts val="0"/>
              </a:spcAft>
              <a:buNone/>
            </a:pPr>
            <a:r>
              <a:rPr lang="de">
                <a:solidFill>
                  <a:srgbClr val="333333"/>
                </a:solidFill>
                <a:latin typeface="Open Sans"/>
                <a:ea typeface="Open Sans"/>
                <a:cs typeface="Open Sans"/>
                <a:sym typeface="Open Sans"/>
              </a:rPr>
              <a:t>Auf dem Standard-Farbkreis nimmt die Sättigung von der Mitte zum Rand hin zu.</a:t>
            </a:r>
            <a:endParaRPr>
              <a:solidFill>
                <a:srgbClr val="333333"/>
              </a:solidFill>
              <a:latin typeface="Open Sans"/>
              <a:ea typeface="Open Sans"/>
              <a:cs typeface="Open Sans"/>
              <a:sym typeface="Open Sans"/>
            </a:endParaRPr>
          </a:p>
          <a:p>
            <a:pPr indent="0" lvl="0" marL="0" marR="152400" rtl="0" algn="l">
              <a:spcBef>
                <a:spcPts val="0"/>
              </a:spcBef>
              <a:spcAft>
                <a:spcPts val="0"/>
              </a:spcAft>
              <a:buNone/>
            </a:pPr>
            <a:r>
              <a:t/>
            </a:r>
            <a:endParaRPr sz="1200">
              <a:solidFill>
                <a:srgbClr val="333333"/>
              </a:solidFill>
            </a:endParaRPr>
          </a:p>
          <a:p>
            <a:pPr indent="0" lvl="0" marL="0" rtl="0" algn="l">
              <a:spcBef>
                <a:spcPts val="0"/>
              </a:spcBef>
              <a:spcAft>
                <a:spcPts val="0"/>
              </a:spcAft>
              <a:buNone/>
            </a:pPr>
            <a:r>
              <a:t/>
            </a:r>
            <a:endParaRPr>
              <a:solidFill>
                <a:schemeClr val="dk1"/>
              </a:solidFill>
              <a:latin typeface="Roboto Mono"/>
              <a:ea typeface="Roboto Mono"/>
              <a:cs typeface="Roboto Mono"/>
              <a:sym typeface="Roboto Mono"/>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296" name="Google Shape;296;p39"/>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297" name="Google Shape;297;p39"/>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0"/>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HSB-Modell: Helligkeit</a:t>
            </a:r>
            <a:endParaRPr b="1" sz="2400">
              <a:solidFill>
                <a:schemeClr val="lt1"/>
              </a:solidFill>
              <a:latin typeface="Open Sans"/>
              <a:ea typeface="Open Sans"/>
              <a:cs typeface="Open Sans"/>
              <a:sym typeface="Open Sans"/>
            </a:endParaRPr>
          </a:p>
        </p:txBody>
      </p:sp>
      <p:sp>
        <p:nvSpPr>
          <p:cNvPr id="303" name="Google Shape;303;p40"/>
          <p:cNvSpPr txBox="1"/>
          <p:nvPr>
            <p:ph idx="1" type="body"/>
          </p:nvPr>
        </p:nvSpPr>
        <p:spPr>
          <a:xfrm>
            <a:off x="623400" y="759363"/>
            <a:ext cx="8109000" cy="3780600"/>
          </a:xfrm>
          <a:prstGeom prst="rect">
            <a:avLst/>
          </a:prstGeom>
        </p:spPr>
        <p:txBody>
          <a:bodyPr anchorCtr="0" anchor="t" bIns="91425" lIns="91425" spcFirstLastPara="1" rIns="91425" wrap="square" tIns="91425">
            <a:noAutofit/>
          </a:bodyPr>
          <a:lstStyle/>
          <a:p>
            <a:pPr indent="0" lvl="0" marL="0" marR="152400" rtl="0" algn="l">
              <a:spcBef>
                <a:spcPts val="0"/>
              </a:spcBef>
              <a:spcAft>
                <a:spcPts val="0"/>
              </a:spcAft>
              <a:buNone/>
            </a:pPr>
            <a:r>
              <a:rPr b="1" lang="de">
                <a:solidFill>
                  <a:srgbClr val="333333"/>
                </a:solidFill>
                <a:latin typeface="Open Sans"/>
                <a:ea typeface="Open Sans"/>
                <a:cs typeface="Open Sans"/>
                <a:sym typeface="Open Sans"/>
              </a:rPr>
              <a:t>Helligkeit (Brightness)</a:t>
            </a:r>
            <a:br>
              <a:rPr b="1"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Der relative Hell- oder Dunkelgrad der Farbe, der als Prozentwert zwischen 0 (Schwarz) und 100 (Weiss) gemessen wird.</a:t>
            </a:r>
            <a:endParaRPr>
              <a:solidFill>
                <a:srgbClr val="333333"/>
              </a:solidFill>
              <a:latin typeface="Open Sans"/>
              <a:ea typeface="Open Sans"/>
              <a:cs typeface="Open Sans"/>
              <a:sym typeface="Open Sans"/>
            </a:endParaRPr>
          </a:p>
          <a:p>
            <a:pPr indent="0" lvl="0" marL="0" marR="152400" rtl="0" algn="l">
              <a:spcBef>
                <a:spcPts val="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Roboto Mono"/>
              <a:ea typeface="Roboto Mono"/>
              <a:cs typeface="Roboto Mono"/>
              <a:sym typeface="Roboto Mono"/>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04" name="Google Shape;304;p40"/>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05" name="Google Shape;305;p40"/>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623400" y="0"/>
            <a:ext cx="8520600" cy="658500"/>
          </a:xfrm>
          <a:prstGeom prst="rect">
            <a:avLst/>
          </a:prstGeom>
          <a:solidFill>
            <a:srgbClr val="6AA84F"/>
          </a:solidFill>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sz="2400">
                <a:solidFill>
                  <a:schemeClr val="lt1"/>
                </a:solidFill>
                <a:latin typeface="Open Sans"/>
                <a:ea typeface="Open Sans"/>
                <a:cs typeface="Open Sans"/>
                <a:sym typeface="Open Sans"/>
              </a:rPr>
              <a:t>Farbtheorie: Verändern der Farbe</a:t>
            </a:r>
            <a:endParaRPr b="1" sz="2400">
              <a:solidFill>
                <a:schemeClr val="lt1"/>
              </a:solidFill>
              <a:latin typeface="Open Sans"/>
              <a:ea typeface="Open Sans"/>
              <a:cs typeface="Open Sans"/>
              <a:sym typeface="Open Sans"/>
            </a:endParaRPr>
          </a:p>
        </p:txBody>
      </p:sp>
      <p:sp>
        <p:nvSpPr>
          <p:cNvPr id="311" name="Google Shape;311;p41"/>
          <p:cNvSpPr txBox="1"/>
          <p:nvPr>
            <p:ph idx="1" type="body"/>
          </p:nvPr>
        </p:nvSpPr>
        <p:spPr>
          <a:xfrm>
            <a:off x="623400" y="759375"/>
            <a:ext cx="69516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Aufgrund der digitalen Bestimmung der Farbe kann jedes Bild rechnerisch verändert werden.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Der Farbton kann verändert, man erhöht oder verkleinert z.B. alle Rotwerte um 10 Prozent.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Man erhöht den Kontrast, indem man helle Töne aufhellt und dunklere Töne abdunkelt.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Fotobearbeitungsprogramme haben bereits eingebaute Filter, mit denen man die Bilder verbessern kann.</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12" name="Google Shape;312;p41"/>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13" name="Google Shape;313;p41"/>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314" name="Google Shape;314;p41"/>
          <p:cNvPicPr preferRelativeResize="0"/>
          <p:nvPr/>
        </p:nvPicPr>
        <p:blipFill>
          <a:blip r:embed="rId3">
            <a:alphaModFix/>
          </a:blip>
          <a:stretch>
            <a:fillRect/>
          </a:stretch>
        </p:blipFill>
        <p:spPr>
          <a:xfrm>
            <a:off x="7575000" y="768077"/>
            <a:ext cx="1356825" cy="20179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623400" y="0"/>
            <a:ext cx="8520600" cy="658500"/>
          </a:xfrm>
          <a:prstGeom prst="rect">
            <a:avLst/>
          </a:prstGeom>
          <a:solidFill>
            <a:srgbClr val="C27BA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Dateiformat</a:t>
            </a:r>
            <a:r>
              <a:rPr b="1" lang="de" sz="2400">
                <a:solidFill>
                  <a:schemeClr val="lt1"/>
                </a:solidFill>
                <a:latin typeface="Open Sans"/>
                <a:ea typeface="Open Sans"/>
                <a:cs typeface="Open Sans"/>
                <a:sym typeface="Open Sans"/>
              </a:rPr>
              <a:t> </a:t>
            </a:r>
            <a:endParaRPr b="1" sz="2400">
              <a:solidFill>
                <a:schemeClr val="lt1"/>
              </a:solidFill>
              <a:latin typeface="Open Sans"/>
              <a:ea typeface="Open Sans"/>
              <a:cs typeface="Open Sans"/>
              <a:sym typeface="Open Sans"/>
            </a:endParaRPr>
          </a:p>
        </p:txBody>
      </p:sp>
      <p:sp>
        <p:nvSpPr>
          <p:cNvPr id="71" name="Google Shape;71;p15"/>
          <p:cNvSpPr txBox="1"/>
          <p:nvPr>
            <p:ph idx="1" type="body"/>
          </p:nvPr>
        </p:nvSpPr>
        <p:spPr>
          <a:xfrm>
            <a:off x="517500" y="7680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latin typeface="Open Sans"/>
                <a:ea typeface="Open Sans"/>
                <a:cs typeface="Open Sans"/>
                <a:sym typeface="Open Sans"/>
              </a:rPr>
              <a:t>Bilder auf dem iPhone werden in iOS 11 deutlich effizienter komprimiert. Damit sparen Sie wertvollen Speicher auf dem iPhone.</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de">
                <a:latin typeface="Open Sans"/>
                <a:ea typeface="Open Sans"/>
                <a:cs typeface="Open Sans"/>
                <a:sym typeface="Open Sans"/>
              </a:rPr>
              <a:t>HEIF</a:t>
            </a:r>
            <a:r>
              <a:rPr lang="de">
                <a:latin typeface="Open Sans"/>
                <a:ea typeface="Open Sans"/>
                <a:cs typeface="Open Sans"/>
                <a:sym typeface="Open Sans"/>
              </a:rPr>
              <a:t> steht für High Efficiency Image File Format und dient als Dateiformat für Bilder und Bildsequenzen. Das bekannte JPEG-Format ist aber immer noch als Rückfälle verfügbar..  </a:t>
            </a:r>
            <a:endParaRPr>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de">
                <a:latin typeface="Open Sans"/>
                <a:ea typeface="Open Sans"/>
                <a:cs typeface="Open Sans"/>
                <a:sym typeface="Open Sans"/>
              </a:rPr>
              <a:t>Im Gegensatz zu JPEGs sind HEIF-Bilder nur rund halb so gross. Wer viele Bilder mit der iPhone-Kamera knipst, kann deutlich mehr Aufnahmen aufnehmen.</a:t>
            </a:r>
            <a:endParaRPr>
              <a:latin typeface="Open Sans"/>
              <a:ea typeface="Open Sans"/>
              <a:cs typeface="Open Sans"/>
              <a:sym typeface="Open Sans"/>
            </a:endParaRPr>
          </a:p>
        </p:txBody>
      </p:sp>
      <p:sp>
        <p:nvSpPr>
          <p:cNvPr id="72" name="Google Shape;72;p15"/>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73" name="Google Shape;73;p15"/>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a:t>
            </a:r>
            <a:endParaRPr b="1" sz="2400">
              <a:solidFill>
                <a:schemeClr val="lt1"/>
              </a:solidFill>
              <a:latin typeface="Open Sans"/>
              <a:ea typeface="Open Sans"/>
              <a:cs typeface="Open Sans"/>
              <a:sym typeface="Open Sans"/>
            </a:endParaRPr>
          </a:p>
        </p:txBody>
      </p:sp>
      <p:sp>
        <p:nvSpPr>
          <p:cNvPr id="320" name="Google Shape;320;p42"/>
          <p:cNvSpPr txBox="1"/>
          <p:nvPr>
            <p:ph idx="1" type="body"/>
          </p:nvPr>
        </p:nvSpPr>
        <p:spPr>
          <a:xfrm>
            <a:off x="623400" y="7593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latin typeface="Open Sans"/>
                <a:ea typeface="Open Sans"/>
                <a:cs typeface="Open Sans"/>
                <a:sym typeface="Open Sans"/>
              </a:rPr>
              <a:t>Schnellzugriff auf die Kamera: Streichen Sie vom unteren Bildschirmrand nach oben, um das Kontrollzentrum zu öffnen, und tippen Sie auf das Kamera-Icon.</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de">
                <a:solidFill>
                  <a:schemeClr val="dk1"/>
                </a:solidFill>
                <a:latin typeface="Open Sans"/>
                <a:ea typeface="Open Sans"/>
                <a:cs typeface="Open Sans"/>
                <a:sym typeface="Open Sans"/>
              </a:rPr>
              <a:t>Sie können mit beiden Kameras des iPhones (Frontkamera und Kamera auf der Rückseite) Fotos und Videos aufnehmen.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21" name="Google Shape;321;p42"/>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22" name="Google Shape;322;p42"/>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3"/>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Möglichkeiten</a:t>
            </a:r>
            <a:endParaRPr b="1" sz="2400">
              <a:solidFill>
                <a:schemeClr val="lt1"/>
              </a:solidFill>
              <a:latin typeface="Open Sans"/>
              <a:ea typeface="Open Sans"/>
              <a:cs typeface="Open Sans"/>
              <a:sym typeface="Open Sans"/>
            </a:endParaRPr>
          </a:p>
        </p:txBody>
      </p:sp>
      <p:sp>
        <p:nvSpPr>
          <p:cNvPr id="328" name="Google Shape;328;p43"/>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29" name="Google Shape;329;p43"/>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
        <p:nvSpPr>
          <p:cNvPr id="330" name="Google Shape;330;p43"/>
          <p:cNvSpPr txBox="1"/>
          <p:nvPr/>
        </p:nvSpPr>
        <p:spPr>
          <a:xfrm>
            <a:off x="623400" y="658500"/>
            <a:ext cx="8165100" cy="384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rgbClr val="333333"/>
                </a:solidFill>
                <a:latin typeface="Open Sans"/>
                <a:ea typeface="Open Sans"/>
                <a:cs typeface="Open Sans"/>
                <a:sym typeface="Open Sans"/>
              </a:rPr>
              <a:t>Die Belichtung wird automatisch eingestellt. Sie können sie für die nächste Aufnahme jedoch auch manuell einstellen, indem Sie auf ein Objekt oder einen Bereich auf dem Bildschirm tippen.</a:t>
            </a:r>
            <a:endParaRPr sz="1800">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de" sz="1800">
                <a:solidFill>
                  <a:srgbClr val="333333"/>
                </a:solidFill>
                <a:latin typeface="Open Sans"/>
                <a:ea typeface="Open Sans"/>
                <a:cs typeface="Open Sans"/>
                <a:sym typeface="Open Sans"/>
              </a:rPr>
              <a:t>  </a:t>
            </a:r>
            <a:endParaRPr sz="1800">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rPr lang="de" sz="1800">
                <a:solidFill>
                  <a:srgbClr val="333333"/>
                </a:solidFill>
                <a:latin typeface="Open Sans"/>
                <a:ea typeface="Open Sans"/>
                <a:cs typeface="Open Sans"/>
                <a:sym typeface="Open Sans"/>
              </a:rPr>
              <a:t>Verkleinern oder Vergrössern des Bildausschnittes: Ziehen Sie auf dem Bildschirm zwei Fingern auf oder zu. </a:t>
            </a:r>
            <a:endParaRPr sz="1800">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333333"/>
              </a:solidFill>
              <a:latin typeface="Open Sans"/>
              <a:ea typeface="Open Sans"/>
              <a:cs typeface="Open Sans"/>
              <a:sym typeface="Open Sans"/>
            </a:endParaRPr>
          </a:p>
          <a:p>
            <a:pPr indent="0" lvl="0" marL="0" rtl="0" algn="l">
              <a:lnSpc>
                <a:spcPct val="115000"/>
              </a:lnSpc>
              <a:spcBef>
                <a:spcPts val="0"/>
              </a:spcBef>
              <a:spcAft>
                <a:spcPts val="0"/>
              </a:spcAft>
              <a:buNone/>
            </a:pPr>
            <a:r>
              <a:rPr lang="de" sz="1800">
                <a:solidFill>
                  <a:srgbClr val="333333"/>
                </a:solidFill>
                <a:latin typeface="Open Sans"/>
                <a:ea typeface="Open Sans"/>
                <a:cs typeface="Open Sans"/>
                <a:sym typeface="Open Sans"/>
              </a:rPr>
              <a:t>Wenn die Ortungsdienste aktiviert wurden, werden Fotos mit Angaben zum Aufnahmeort versehen. </a:t>
            </a:r>
            <a:endParaRPr sz="1800">
              <a:solidFill>
                <a:srgbClr val="333333"/>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4"/>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Live</a:t>
            </a:r>
            <a:endParaRPr b="1" sz="2400">
              <a:solidFill>
                <a:schemeClr val="lt1"/>
              </a:solidFill>
              <a:latin typeface="Open Sans"/>
              <a:ea typeface="Open Sans"/>
              <a:cs typeface="Open Sans"/>
              <a:sym typeface="Open Sans"/>
            </a:endParaRPr>
          </a:p>
        </p:txBody>
      </p:sp>
      <p:sp>
        <p:nvSpPr>
          <p:cNvPr id="336" name="Google Shape;336;p44"/>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37" name="Google Shape;337;p44"/>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38" name="Google Shape;338;p44"/>
          <p:cNvPicPr preferRelativeResize="0"/>
          <p:nvPr/>
        </p:nvPicPr>
        <p:blipFill>
          <a:blip r:embed="rId3">
            <a:alphaModFix/>
          </a:blip>
          <a:stretch>
            <a:fillRect/>
          </a:stretch>
        </p:blipFill>
        <p:spPr>
          <a:xfrm>
            <a:off x="8134375" y="848050"/>
            <a:ext cx="658500" cy="658500"/>
          </a:xfrm>
          <a:prstGeom prst="rect">
            <a:avLst/>
          </a:prstGeom>
          <a:noFill/>
          <a:ln>
            <a:noFill/>
          </a:ln>
        </p:spPr>
      </p:pic>
      <p:sp>
        <p:nvSpPr>
          <p:cNvPr id="339" name="Google Shape;339;p44"/>
          <p:cNvSpPr txBox="1"/>
          <p:nvPr/>
        </p:nvSpPr>
        <p:spPr>
          <a:xfrm>
            <a:off x="623400" y="658500"/>
            <a:ext cx="7535400" cy="386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de" sz="1800">
                <a:solidFill>
                  <a:srgbClr val="333333"/>
                </a:solidFill>
                <a:latin typeface="Open Sans"/>
                <a:ea typeface="Open Sans"/>
                <a:cs typeface="Open Sans"/>
                <a:sym typeface="Open Sans"/>
              </a:rPr>
              <a:t>Bei Live Photos nimmt Ihr iPhone auch die 1.5 Sekunden vor und nach dem Foto auf. So wird aus einem Standbild eine echte Momentaufnahme mit Bewegung und Ton. </a:t>
            </a:r>
            <a:endParaRPr sz="1800">
              <a:solidFill>
                <a:srgbClr val="333333"/>
              </a:solidFill>
              <a:latin typeface="Open Sans"/>
              <a:ea typeface="Open Sans"/>
              <a:cs typeface="Open Sans"/>
              <a:sym typeface="Open Sans"/>
            </a:endParaRPr>
          </a:p>
          <a:p>
            <a:pPr indent="-342900" lvl="0" marL="457200" rtl="0" algn="l">
              <a:lnSpc>
                <a:spcPct val="115000"/>
              </a:lnSpc>
              <a:spcBef>
                <a:spcPts val="2100"/>
              </a:spcBef>
              <a:spcAft>
                <a:spcPts val="0"/>
              </a:spcAft>
              <a:buClr>
                <a:srgbClr val="333333"/>
              </a:buClr>
              <a:buSzPts val="1800"/>
              <a:buFont typeface="Open Sans"/>
              <a:buChar char="●"/>
            </a:pPr>
            <a:r>
              <a:rPr lang="de" sz="1800">
                <a:solidFill>
                  <a:srgbClr val="333333"/>
                </a:solidFill>
                <a:latin typeface="Open Sans"/>
                <a:ea typeface="Open Sans"/>
                <a:cs typeface="Open Sans"/>
                <a:sym typeface="Open Sans"/>
              </a:rPr>
              <a:t>Stellen Sie sicher, dass der Kameramodus und Live Photos aktiviert sind. </a:t>
            </a:r>
            <a:endParaRPr sz="1800">
              <a:solidFill>
                <a:srgbClr val="333333"/>
              </a:solidFill>
              <a:latin typeface="Open Sans"/>
              <a:ea typeface="Open Sans"/>
              <a:cs typeface="Open Sans"/>
              <a:sym typeface="Open Sans"/>
            </a:endParaRPr>
          </a:p>
          <a:p>
            <a:pPr indent="-342900" lvl="0" marL="457200" rtl="0" algn="l">
              <a:lnSpc>
                <a:spcPct val="115000"/>
              </a:lnSpc>
              <a:spcBef>
                <a:spcPts val="0"/>
              </a:spcBef>
              <a:spcAft>
                <a:spcPts val="0"/>
              </a:spcAft>
              <a:buClr>
                <a:srgbClr val="333333"/>
              </a:buClr>
              <a:buSzPts val="1800"/>
              <a:buFont typeface="Open Sans"/>
              <a:buChar char="●"/>
            </a:pPr>
            <a:r>
              <a:rPr lang="de" sz="1800">
                <a:solidFill>
                  <a:srgbClr val="333333"/>
                </a:solidFill>
                <a:latin typeface="Open Sans"/>
                <a:ea typeface="Open Sans"/>
                <a:cs typeface="Open Sans"/>
                <a:sym typeface="Open Sans"/>
              </a:rPr>
              <a:t>Halten Sie das iPhone still</a:t>
            </a:r>
            <a:endParaRPr sz="1800">
              <a:solidFill>
                <a:srgbClr val="333333"/>
              </a:solidFill>
              <a:latin typeface="Open Sans"/>
              <a:ea typeface="Open Sans"/>
              <a:cs typeface="Open Sans"/>
              <a:sym typeface="Open Sans"/>
            </a:endParaRPr>
          </a:p>
          <a:p>
            <a:pPr indent="-342900" lvl="0" marL="457200" rtl="0" algn="l">
              <a:lnSpc>
                <a:spcPct val="115000"/>
              </a:lnSpc>
              <a:spcBef>
                <a:spcPts val="0"/>
              </a:spcBef>
              <a:spcAft>
                <a:spcPts val="0"/>
              </a:spcAft>
              <a:buClr>
                <a:srgbClr val="333333"/>
              </a:buClr>
              <a:buSzPts val="1800"/>
              <a:buFont typeface="Open Sans"/>
              <a:buChar char="●"/>
            </a:pPr>
            <a:r>
              <a:rPr lang="de" sz="1800">
                <a:solidFill>
                  <a:srgbClr val="333333"/>
                </a:solidFill>
                <a:latin typeface="Open Sans"/>
                <a:ea typeface="Open Sans"/>
                <a:cs typeface="Open Sans"/>
                <a:sym typeface="Open Sans"/>
              </a:rPr>
              <a:t>Tippen Sie auf die Auslösertaste</a:t>
            </a:r>
            <a:endParaRPr sz="1800">
              <a:solidFill>
                <a:srgbClr val="333333"/>
              </a:solidFill>
              <a:latin typeface="Open Sans"/>
              <a:ea typeface="Open Sans"/>
              <a:cs typeface="Open Sans"/>
              <a:sym typeface="Open Sans"/>
            </a:endParaRPr>
          </a:p>
          <a:p>
            <a:pPr indent="0" lvl="0" marL="0" rtl="0" algn="l">
              <a:lnSpc>
                <a:spcPct val="115000"/>
              </a:lnSpc>
              <a:spcBef>
                <a:spcPts val="2100"/>
              </a:spcBef>
              <a:spcAft>
                <a:spcPts val="0"/>
              </a:spcAft>
              <a:buNone/>
            </a:pPr>
            <a:r>
              <a:rPr i="1" lang="de" sz="1800">
                <a:solidFill>
                  <a:srgbClr val="333333"/>
                </a:solidFill>
                <a:latin typeface="Open Sans"/>
                <a:ea typeface="Open Sans"/>
                <a:cs typeface="Open Sans"/>
                <a:sym typeface="Open Sans"/>
              </a:rPr>
              <a:t>Sofern der Modus deaktiviert ist, wird das Icon durchgestrichen dargestellt.</a:t>
            </a:r>
            <a:endParaRPr i="1" sz="1800">
              <a:solidFill>
                <a:srgbClr val="333333"/>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5"/>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HDR</a:t>
            </a:r>
            <a:endParaRPr b="1" sz="2400">
              <a:solidFill>
                <a:schemeClr val="lt1"/>
              </a:solidFill>
              <a:latin typeface="Open Sans"/>
              <a:ea typeface="Open Sans"/>
              <a:cs typeface="Open Sans"/>
              <a:sym typeface="Open Sans"/>
            </a:endParaRPr>
          </a:p>
        </p:txBody>
      </p:sp>
      <p:sp>
        <p:nvSpPr>
          <p:cNvPr id="345" name="Google Shape;345;p45"/>
          <p:cNvSpPr txBox="1"/>
          <p:nvPr>
            <p:ph idx="1" type="body"/>
          </p:nvPr>
        </p:nvSpPr>
        <p:spPr>
          <a:xfrm>
            <a:off x="623400" y="759375"/>
            <a:ext cx="7374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HDR (High Dynamic Range) liefert Ihnen perfekte Aufnahmen auch in Situationen, die eine hohe Kontrastwirkung haben.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Hierfür werden drei Fotos mit unterschiedlichen Belichtungen aufgenommen (Lang, Normal und Kurz) und danach die jeweils besten Bereiche aus den drei Fotos zu einem Foto zusammengefügt.</a:t>
            </a:r>
            <a:br>
              <a:rPr lang="de">
                <a:solidFill>
                  <a:schemeClr val="dk1"/>
                </a:solidFill>
                <a:latin typeface="Open Sans"/>
                <a:ea typeface="Open Sans"/>
                <a:cs typeface="Open Sans"/>
                <a:sym typeface="Open Sans"/>
              </a:rPr>
            </a:br>
            <a:r>
              <a:rPr lang="de">
                <a:solidFill>
                  <a:schemeClr val="dk1"/>
                </a:solidFill>
                <a:latin typeface="Open Sans"/>
                <a:ea typeface="Open Sans"/>
                <a:cs typeface="Open Sans"/>
                <a:sym typeface="Open Sans"/>
              </a:rPr>
              <a:t>So kann z.B. bei einer Person vor einem Fenster sowohl das Gesicht das auch der Hintergrund angemessen belichtet werden.  </a:t>
            </a:r>
            <a:endParaRPr>
              <a:solidFill>
                <a:schemeClr val="dk1"/>
              </a:solidFill>
              <a:latin typeface="Open Sans"/>
              <a:ea typeface="Open Sans"/>
              <a:cs typeface="Open Sans"/>
              <a:sym typeface="Open Sans"/>
            </a:endParaRPr>
          </a:p>
          <a:p>
            <a:pPr indent="0" lvl="0" marL="0" rtl="0" algn="l">
              <a:spcBef>
                <a:spcPts val="2100"/>
              </a:spcBef>
              <a:spcAft>
                <a:spcPts val="0"/>
              </a:spcAft>
              <a:buClr>
                <a:schemeClr val="dk1"/>
              </a:buClr>
              <a:buSzPts val="1100"/>
              <a:buFont typeface="Arial"/>
              <a:buNone/>
            </a:pPr>
            <a:r>
              <a:rPr i="1" lang="de">
                <a:solidFill>
                  <a:srgbClr val="333333"/>
                </a:solidFill>
                <a:latin typeface="Open Sans"/>
                <a:ea typeface="Open Sans"/>
                <a:cs typeface="Open Sans"/>
                <a:sym typeface="Open Sans"/>
              </a:rPr>
              <a:t>Sofern der Modus deaktiviert ist, wird das Icon durchgestrichen dargestellt.</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Roboto Mono"/>
              <a:ea typeface="Roboto Mono"/>
              <a:cs typeface="Roboto Mono"/>
              <a:sym typeface="Roboto Mono"/>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46" name="Google Shape;346;p45"/>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47" name="Google Shape;347;p45"/>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48" name="Google Shape;348;p45"/>
          <p:cNvPicPr preferRelativeResize="0"/>
          <p:nvPr/>
        </p:nvPicPr>
        <p:blipFill>
          <a:blip r:embed="rId3">
            <a:alphaModFix/>
          </a:blip>
          <a:stretch>
            <a:fillRect/>
          </a:stretch>
        </p:blipFill>
        <p:spPr>
          <a:xfrm>
            <a:off x="8149800" y="810900"/>
            <a:ext cx="714375" cy="695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6"/>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Selbstauslöser / Auslöser</a:t>
            </a:r>
            <a:endParaRPr b="1" sz="2400">
              <a:solidFill>
                <a:schemeClr val="lt1"/>
              </a:solidFill>
              <a:latin typeface="Open Sans"/>
              <a:ea typeface="Open Sans"/>
              <a:cs typeface="Open Sans"/>
              <a:sym typeface="Open Sans"/>
            </a:endParaRPr>
          </a:p>
        </p:txBody>
      </p:sp>
      <p:sp>
        <p:nvSpPr>
          <p:cNvPr id="354" name="Google Shape;354;p46"/>
          <p:cNvSpPr txBox="1"/>
          <p:nvPr>
            <p:ph idx="1" type="body"/>
          </p:nvPr>
        </p:nvSpPr>
        <p:spPr>
          <a:xfrm>
            <a:off x="623400" y="759375"/>
            <a:ext cx="71271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Mit dem </a:t>
            </a:r>
            <a:r>
              <a:rPr b="1" lang="de">
                <a:solidFill>
                  <a:schemeClr val="dk1"/>
                </a:solidFill>
                <a:latin typeface="Open Sans"/>
                <a:ea typeface="Open Sans"/>
                <a:cs typeface="Open Sans"/>
                <a:sym typeface="Open Sans"/>
              </a:rPr>
              <a:t>Selbstauslöser</a:t>
            </a:r>
            <a:r>
              <a:rPr lang="de">
                <a:solidFill>
                  <a:schemeClr val="dk1"/>
                </a:solidFill>
                <a:latin typeface="Open Sans"/>
                <a:ea typeface="Open Sans"/>
                <a:cs typeface="Open Sans"/>
                <a:sym typeface="Open Sans"/>
              </a:rPr>
              <a:t> können Sie das Bild unbedient knipsen.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Sie haben zwei mögliche Wartezeiten. 3 Sekunden oder 10 Sekunden.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b="1" lang="de">
                <a:solidFill>
                  <a:schemeClr val="dk1"/>
                </a:solidFill>
                <a:latin typeface="Open Sans"/>
                <a:ea typeface="Open Sans"/>
                <a:cs typeface="Open Sans"/>
                <a:sym typeface="Open Sans"/>
              </a:rPr>
              <a:t>Auslöser</a:t>
            </a:r>
            <a:br>
              <a:rPr lang="de">
                <a:solidFill>
                  <a:schemeClr val="dk1"/>
                </a:solidFill>
                <a:latin typeface="Open Sans"/>
                <a:ea typeface="Open Sans"/>
                <a:cs typeface="Open Sans"/>
                <a:sym typeface="Open Sans"/>
              </a:rPr>
            </a:br>
            <a:r>
              <a:rPr lang="de">
                <a:solidFill>
                  <a:schemeClr val="dk1"/>
                </a:solidFill>
                <a:latin typeface="Open Sans"/>
                <a:ea typeface="Open Sans"/>
                <a:cs typeface="Open Sans"/>
                <a:sym typeface="Open Sans"/>
              </a:rPr>
              <a:t>Sie können die Kamera auch über die Lautstärker-Tasten auslösen. Das eignet sich besonders für Schnappschüsse.</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Über die Tonregler am Kopfhörer können Sie ebenfalls die Kamera auslösen. Das ist besonders ideal für Aufnahmen mit einem Stativ. So wird das Wackeln vermieden.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55" name="Google Shape;355;p46"/>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56" name="Google Shape;356;p46"/>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57" name="Google Shape;357;p46"/>
          <p:cNvPicPr preferRelativeResize="0"/>
          <p:nvPr/>
        </p:nvPicPr>
        <p:blipFill>
          <a:blip r:embed="rId3">
            <a:alphaModFix/>
          </a:blip>
          <a:stretch>
            <a:fillRect/>
          </a:stretch>
        </p:blipFill>
        <p:spPr>
          <a:xfrm>
            <a:off x="8074050" y="835350"/>
            <a:ext cx="714375" cy="714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7"/>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Blitz</a:t>
            </a:r>
            <a:endParaRPr b="1" sz="2400">
              <a:solidFill>
                <a:schemeClr val="lt1"/>
              </a:solidFill>
              <a:latin typeface="Open Sans"/>
              <a:ea typeface="Open Sans"/>
              <a:cs typeface="Open Sans"/>
              <a:sym typeface="Open Sans"/>
            </a:endParaRPr>
          </a:p>
        </p:txBody>
      </p:sp>
      <p:sp>
        <p:nvSpPr>
          <p:cNvPr id="363" name="Google Shape;363;p47"/>
          <p:cNvSpPr txBox="1"/>
          <p:nvPr>
            <p:ph idx="1" type="body"/>
          </p:nvPr>
        </p:nvSpPr>
        <p:spPr>
          <a:xfrm>
            <a:off x="623400" y="759375"/>
            <a:ext cx="74814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A</a:t>
            </a:r>
            <a:r>
              <a:rPr lang="de">
                <a:solidFill>
                  <a:schemeClr val="dk1"/>
                </a:solidFill>
                <a:latin typeface="Open Sans"/>
                <a:ea typeface="Open Sans"/>
                <a:cs typeface="Open Sans"/>
                <a:sym typeface="Open Sans"/>
              </a:rPr>
              <a:t>n der Rückseite ist ein Blitz installiert.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b="1" lang="de">
                <a:solidFill>
                  <a:schemeClr val="dk1"/>
                </a:solidFill>
                <a:latin typeface="Open Sans"/>
                <a:ea typeface="Open Sans"/>
                <a:cs typeface="Open Sans"/>
                <a:sym typeface="Open Sans"/>
              </a:rPr>
              <a:t>Aus:</a:t>
            </a:r>
            <a:r>
              <a:rPr lang="de">
                <a:solidFill>
                  <a:schemeClr val="dk1"/>
                </a:solidFill>
                <a:latin typeface="Open Sans"/>
                <a:ea typeface="Open Sans"/>
                <a:cs typeface="Open Sans"/>
                <a:sym typeface="Open Sans"/>
              </a:rPr>
              <a:t> Der Blitz ist ausgeschaltet. </a:t>
            </a:r>
            <a:r>
              <a:rPr lang="de">
                <a:solidFill>
                  <a:schemeClr val="dk1"/>
                </a:solidFill>
                <a:latin typeface="Open Sans"/>
                <a:ea typeface="Open Sans"/>
                <a:cs typeface="Open Sans"/>
                <a:sym typeface="Open Sans"/>
              </a:rPr>
              <a:t>Ungeachtet der Lichtverhältnisse wird nicht geblitzt.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b="1" lang="de">
                <a:solidFill>
                  <a:schemeClr val="dk1"/>
                </a:solidFill>
                <a:latin typeface="Open Sans"/>
                <a:ea typeface="Open Sans"/>
                <a:cs typeface="Open Sans"/>
                <a:sym typeface="Open Sans"/>
              </a:rPr>
              <a:t>Ein: </a:t>
            </a:r>
            <a:r>
              <a:rPr lang="de">
                <a:solidFill>
                  <a:schemeClr val="dk1"/>
                </a:solidFill>
                <a:latin typeface="Open Sans"/>
                <a:ea typeface="Open Sans"/>
                <a:cs typeface="Open Sans"/>
                <a:sym typeface="Open Sans"/>
              </a:rPr>
              <a:t>Der Blitz ist eingeschaltet. Ungeachtet der Lichtverhältnisse wird geblitzt.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b="1" lang="de">
                <a:solidFill>
                  <a:schemeClr val="dk1"/>
                </a:solidFill>
                <a:latin typeface="Open Sans"/>
                <a:ea typeface="Open Sans"/>
                <a:cs typeface="Open Sans"/>
                <a:sym typeface="Open Sans"/>
              </a:rPr>
              <a:t>Auto: </a:t>
            </a:r>
            <a:r>
              <a:rPr lang="de">
                <a:solidFill>
                  <a:schemeClr val="dk1"/>
                </a:solidFill>
                <a:latin typeface="Open Sans"/>
                <a:ea typeface="Open Sans"/>
                <a:cs typeface="Open Sans"/>
                <a:sym typeface="Open Sans"/>
              </a:rPr>
              <a:t>Aufgrund der Lichtverhältnisse entscheidet die Kamera. ob sie blitzen soll.</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64" name="Google Shape;364;p47"/>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65" name="Google Shape;365;p47"/>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66" name="Google Shape;366;p47"/>
          <p:cNvPicPr preferRelativeResize="0"/>
          <p:nvPr/>
        </p:nvPicPr>
        <p:blipFill>
          <a:blip r:embed="rId3">
            <a:alphaModFix/>
          </a:blip>
          <a:stretch>
            <a:fillRect/>
          </a:stretch>
        </p:blipFill>
        <p:spPr>
          <a:xfrm>
            <a:off x="8257200" y="810900"/>
            <a:ext cx="642439" cy="658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Front-/Rückseitenkamera</a:t>
            </a:r>
            <a:endParaRPr b="1" sz="2400">
              <a:solidFill>
                <a:schemeClr val="lt1"/>
              </a:solidFill>
              <a:latin typeface="Open Sans"/>
              <a:ea typeface="Open Sans"/>
              <a:cs typeface="Open Sans"/>
              <a:sym typeface="Open Sans"/>
            </a:endParaRPr>
          </a:p>
        </p:txBody>
      </p:sp>
      <p:sp>
        <p:nvSpPr>
          <p:cNvPr id="372" name="Google Shape;372;p48"/>
          <p:cNvSpPr txBox="1"/>
          <p:nvPr>
            <p:ph idx="1" type="body"/>
          </p:nvPr>
        </p:nvSpPr>
        <p:spPr>
          <a:xfrm>
            <a:off x="623400" y="759375"/>
            <a:ext cx="70293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Sie können mit der Frontkamera und Kamera auf der Rückseite Fotos aufnehmen.</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de">
                <a:solidFill>
                  <a:schemeClr val="dk1"/>
                </a:solidFill>
                <a:latin typeface="Open Sans"/>
                <a:ea typeface="Open Sans"/>
                <a:cs typeface="Open Sans"/>
                <a:sym typeface="Open Sans"/>
              </a:rPr>
              <a:t>Mit der Kamera-Taste wechseln Sie die Kamera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73" name="Google Shape;373;p48"/>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74" name="Google Shape;374;p48"/>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75" name="Google Shape;375;p48"/>
          <p:cNvPicPr preferRelativeResize="0"/>
          <p:nvPr/>
        </p:nvPicPr>
        <p:blipFill>
          <a:blip r:embed="rId3">
            <a:alphaModFix/>
          </a:blip>
          <a:stretch>
            <a:fillRect/>
          </a:stretch>
        </p:blipFill>
        <p:spPr>
          <a:xfrm>
            <a:off x="7964025" y="823125"/>
            <a:ext cx="817325" cy="607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49"/>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Video / Foto </a:t>
            </a:r>
            <a:endParaRPr b="1" sz="2400">
              <a:solidFill>
                <a:schemeClr val="lt1"/>
              </a:solidFill>
              <a:latin typeface="Open Sans"/>
              <a:ea typeface="Open Sans"/>
              <a:cs typeface="Open Sans"/>
              <a:sym typeface="Open Sans"/>
            </a:endParaRPr>
          </a:p>
        </p:txBody>
      </p:sp>
      <p:sp>
        <p:nvSpPr>
          <p:cNvPr id="381" name="Google Shape;381;p49"/>
          <p:cNvSpPr txBox="1"/>
          <p:nvPr>
            <p:ph idx="1" type="body"/>
          </p:nvPr>
        </p:nvSpPr>
        <p:spPr>
          <a:xfrm>
            <a:off x="623400" y="817675"/>
            <a:ext cx="6772500" cy="364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latin typeface="Open Sans SemiBold"/>
                <a:ea typeface="Open Sans SemiBold"/>
                <a:cs typeface="Open Sans SemiBold"/>
                <a:sym typeface="Open Sans SemiBold"/>
              </a:rPr>
              <a:t>Sie haben die Möglichkeit, das zwischen Video und Foto auszuwählen.</a:t>
            </a:r>
            <a:endParaRPr>
              <a:latin typeface="Open Sans SemiBold"/>
              <a:ea typeface="Open Sans SemiBold"/>
              <a:cs typeface="Open Sans SemiBold"/>
              <a:sym typeface="Open Sans SemiBold"/>
            </a:endParaRPr>
          </a:p>
          <a:p>
            <a:pPr indent="0" lvl="0" marL="0" rtl="0" algn="l">
              <a:spcBef>
                <a:spcPts val="1600"/>
              </a:spcBef>
              <a:spcAft>
                <a:spcPts val="0"/>
              </a:spcAft>
              <a:buNone/>
            </a:pPr>
            <a:r>
              <a:rPr lang="de">
                <a:latin typeface="Open Sans SemiBold"/>
                <a:ea typeface="Open Sans SemiBold"/>
                <a:cs typeface="Open Sans SemiBold"/>
                <a:sym typeface="Open Sans SemiBold"/>
              </a:rPr>
              <a:t>Für Fotos stehen die Formate </a:t>
            </a:r>
            <a:endParaRPr>
              <a:latin typeface="Open Sans SemiBold"/>
              <a:ea typeface="Open Sans SemiBold"/>
              <a:cs typeface="Open Sans SemiBold"/>
              <a:sym typeface="Open Sans SemiBold"/>
            </a:endParaRPr>
          </a:p>
          <a:p>
            <a:pPr indent="-342900" lvl="0" marL="457200" rtl="0" algn="l">
              <a:spcBef>
                <a:spcPts val="1600"/>
              </a:spcBef>
              <a:spcAft>
                <a:spcPts val="0"/>
              </a:spcAft>
              <a:buSzPts val="1800"/>
              <a:buFont typeface="Open Sans SemiBold"/>
              <a:buChar char="●"/>
            </a:pPr>
            <a:r>
              <a:rPr lang="de">
                <a:latin typeface="Open Sans SemiBold"/>
                <a:ea typeface="Open Sans SemiBold"/>
                <a:cs typeface="Open Sans SemiBold"/>
                <a:sym typeface="Open Sans SemiBold"/>
              </a:rPr>
              <a:t>Normal: Hoch- oder Querformat</a:t>
            </a:r>
            <a:endParaRPr>
              <a:latin typeface="Open Sans SemiBold"/>
              <a:ea typeface="Open Sans SemiBold"/>
              <a:cs typeface="Open Sans SemiBold"/>
              <a:sym typeface="Open Sans SemiBold"/>
            </a:endParaRPr>
          </a:p>
          <a:p>
            <a:pPr indent="-342900" lvl="0" marL="457200" rtl="0" algn="l">
              <a:spcBef>
                <a:spcPts val="0"/>
              </a:spcBef>
              <a:spcAft>
                <a:spcPts val="0"/>
              </a:spcAft>
              <a:buSzPts val="1800"/>
              <a:buFont typeface="Open Sans SemiBold"/>
              <a:buChar char="●"/>
            </a:pPr>
            <a:r>
              <a:rPr lang="de">
                <a:latin typeface="Open Sans SemiBold"/>
                <a:ea typeface="Open Sans SemiBold"/>
                <a:cs typeface="Open Sans SemiBold"/>
                <a:sym typeface="Open Sans SemiBold"/>
              </a:rPr>
              <a:t>Quadrat: Für spezielle Effekte oder QR-Codes</a:t>
            </a:r>
            <a:endParaRPr>
              <a:latin typeface="Open Sans SemiBold"/>
              <a:ea typeface="Open Sans SemiBold"/>
              <a:cs typeface="Open Sans SemiBold"/>
              <a:sym typeface="Open Sans SemiBold"/>
            </a:endParaRPr>
          </a:p>
          <a:p>
            <a:pPr indent="-342900" lvl="0" marL="457200" rtl="0" algn="l">
              <a:spcBef>
                <a:spcPts val="0"/>
              </a:spcBef>
              <a:spcAft>
                <a:spcPts val="0"/>
              </a:spcAft>
              <a:buSzPts val="1800"/>
              <a:buFont typeface="Open Sans SemiBold"/>
              <a:buChar char="●"/>
            </a:pPr>
            <a:r>
              <a:rPr lang="de">
                <a:latin typeface="Open Sans SemiBold"/>
                <a:ea typeface="Open Sans SemiBold"/>
                <a:cs typeface="Open Sans SemiBold"/>
                <a:sym typeface="Open Sans SemiBold"/>
              </a:rPr>
              <a:t>Pano: Panoramabilder für breite Bilder</a:t>
            </a:r>
            <a:endParaRPr>
              <a:latin typeface="Open Sans SemiBold"/>
              <a:ea typeface="Open Sans SemiBold"/>
              <a:cs typeface="Open Sans SemiBold"/>
              <a:sym typeface="Open Sans SemiBold"/>
            </a:endParaRPr>
          </a:p>
        </p:txBody>
      </p:sp>
      <p:sp>
        <p:nvSpPr>
          <p:cNvPr id="382" name="Google Shape;382;p49"/>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83" name="Google Shape;383;p49"/>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84" name="Google Shape;384;p49"/>
          <p:cNvPicPr preferRelativeResize="0"/>
          <p:nvPr/>
        </p:nvPicPr>
        <p:blipFill>
          <a:blip r:embed="rId3">
            <a:alphaModFix/>
          </a:blip>
          <a:stretch>
            <a:fillRect/>
          </a:stretch>
        </p:blipFill>
        <p:spPr>
          <a:xfrm>
            <a:off x="7682775" y="817675"/>
            <a:ext cx="1247775" cy="523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0"/>
          <p:cNvSpPr txBox="1"/>
          <p:nvPr>
            <p:ph type="title"/>
          </p:nvPr>
        </p:nvSpPr>
        <p:spPr>
          <a:xfrm>
            <a:off x="623400" y="0"/>
            <a:ext cx="8520600" cy="658500"/>
          </a:xfrm>
          <a:prstGeom prst="rect">
            <a:avLst/>
          </a:prstGeom>
          <a:solidFill>
            <a:srgbClr val="A61C0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 Vorschau</a:t>
            </a:r>
            <a:endParaRPr b="1" sz="2400">
              <a:solidFill>
                <a:schemeClr val="lt1"/>
              </a:solidFill>
              <a:latin typeface="Open Sans"/>
              <a:ea typeface="Open Sans"/>
              <a:cs typeface="Open Sans"/>
              <a:sym typeface="Open Sans"/>
            </a:endParaRPr>
          </a:p>
        </p:txBody>
      </p:sp>
      <p:sp>
        <p:nvSpPr>
          <p:cNvPr id="390" name="Google Shape;390;p50"/>
          <p:cNvSpPr txBox="1"/>
          <p:nvPr>
            <p:ph idx="1" type="body"/>
          </p:nvPr>
        </p:nvSpPr>
        <p:spPr>
          <a:xfrm>
            <a:off x="317800" y="681450"/>
            <a:ext cx="73959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Die aufgenommene Foto wird als Vorschaubild angezeigt.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Durch Antippen wird es vergrössert und kann bearbeitet, weitergeleitet oder gelöscht werden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391" name="Google Shape;391;p50"/>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392" name="Google Shape;392;p50"/>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id="393" name="Google Shape;393;p50"/>
          <p:cNvPicPr preferRelativeResize="0"/>
          <p:nvPr/>
        </p:nvPicPr>
        <p:blipFill>
          <a:blip r:embed="rId3">
            <a:alphaModFix/>
          </a:blip>
          <a:stretch>
            <a:fillRect/>
          </a:stretch>
        </p:blipFill>
        <p:spPr>
          <a:xfrm>
            <a:off x="7927225" y="681450"/>
            <a:ext cx="898925" cy="898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a:t>
            </a:r>
            <a:endParaRPr b="1" baseline="30000" sz="2400">
              <a:solidFill>
                <a:schemeClr val="lt1"/>
              </a:solidFill>
              <a:latin typeface="Open Sans"/>
              <a:ea typeface="Open Sans"/>
              <a:cs typeface="Open Sans"/>
              <a:sym typeface="Open Sans"/>
            </a:endParaRPr>
          </a:p>
        </p:txBody>
      </p:sp>
      <p:sp>
        <p:nvSpPr>
          <p:cNvPr id="399" name="Google Shape;399;p51"/>
          <p:cNvSpPr txBox="1"/>
          <p:nvPr>
            <p:ph idx="1" type="body"/>
          </p:nvPr>
        </p:nvSpPr>
        <p:spPr>
          <a:xfrm>
            <a:off x="623400" y="7680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In der Foto-App können die Fotos verbessert oder bearbeitet werden.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In dieser App sind die Bilder nach Fotos, Alben oder Für Dich geordnet. Die App sortiert Ihre Fotos automatisch nach Jahr, Sammlung oder Moment. Sie können die Fotos in einer Sammlung oder in einem Jahr schnell durchsuchen, indem Sie Ihren Finger kurz auf die entsprechende Gruppe legen und danach in die jeweilige Richtung streichen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Eine Suchfunktion ermöglicht das schnellere Auffinden.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Öffnen Sie die Foto App über das Icon oder über das Vorschaubild.</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00" name="Google Shape;400;p51"/>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01" name="Google Shape;401;p51"/>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623400" y="0"/>
            <a:ext cx="8520600" cy="658500"/>
          </a:xfrm>
          <a:prstGeom prst="rect">
            <a:avLst/>
          </a:prstGeom>
          <a:solidFill>
            <a:srgbClr val="C27BA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Dateiformat </a:t>
            </a:r>
            <a:endParaRPr b="1" sz="2400">
              <a:solidFill>
                <a:schemeClr val="lt1"/>
              </a:solidFill>
              <a:latin typeface="Open Sans"/>
              <a:ea typeface="Open Sans"/>
              <a:cs typeface="Open Sans"/>
              <a:sym typeface="Open Sans"/>
            </a:endParaRPr>
          </a:p>
        </p:txBody>
      </p:sp>
      <p:sp>
        <p:nvSpPr>
          <p:cNvPr id="79" name="Google Shape;79;p16"/>
          <p:cNvSpPr txBox="1"/>
          <p:nvPr>
            <p:ph idx="1" type="body"/>
          </p:nvPr>
        </p:nvSpPr>
        <p:spPr>
          <a:xfrm>
            <a:off x="623400" y="759374"/>
            <a:ext cx="8109000" cy="153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Möchten Sie HEIF-Bilder auf Ihrem Computer speichern oder in sozialen Netzwerken teilen, werden diese als JPG ausgeliefert, wenn HEIF nicht unterstützt wird.</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80" name="Google Shape;80;p16"/>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81" name="Google Shape;81;p16"/>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82" name="Google Shape;82;p16"/>
          <p:cNvPicPr preferRelativeResize="0"/>
          <p:nvPr/>
        </p:nvPicPr>
        <p:blipFill>
          <a:blip r:embed="rId3">
            <a:alphaModFix/>
          </a:blip>
          <a:stretch>
            <a:fillRect/>
          </a:stretch>
        </p:blipFill>
        <p:spPr>
          <a:xfrm>
            <a:off x="623400" y="1939072"/>
            <a:ext cx="6621950" cy="2601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2"/>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Zauberstab</a:t>
            </a:r>
            <a:endParaRPr b="1" baseline="30000" sz="2400">
              <a:solidFill>
                <a:schemeClr val="lt1"/>
              </a:solidFill>
              <a:latin typeface="Open Sans"/>
              <a:ea typeface="Open Sans"/>
              <a:cs typeface="Open Sans"/>
              <a:sym typeface="Open Sans"/>
            </a:endParaRPr>
          </a:p>
        </p:txBody>
      </p:sp>
      <p:sp>
        <p:nvSpPr>
          <p:cNvPr id="407" name="Google Shape;407;p52"/>
          <p:cNvSpPr txBox="1"/>
          <p:nvPr>
            <p:ph idx="1" type="body"/>
          </p:nvPr>
        </p:nvSpPr>
        <p:spPr>
          <a:xfrm>
            <a:off x="623400" y="7680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Über die Funktion </a:t>
            </a:r>
            <a:r>
              <a:rPr b="1" lang="de">
                <a:solidFill>
                  <a:schemeClr val="dk1"/>
                </a:solidFill>
                <a:latin typeface="Open Sans"/>
                <a:ea typeface="Open Sans"/>
                <a:cs typeface="Open Sans"/>
                <a:sym typeface="Open Sans"/>
              </a:rPr>
              <a:t>Bearbeiten</a:t>
            </a:r>
            <a:r>
              <a:rPr lang="de">
                <a:solidFill>
                  <a:schemeClr val="dk1"/>
                </a:solidFill>
                <a:latin typeface="Open Sans"/>
                <a:ea typeface="Open Sans"/>
                <a:cs typeface="Open Sans"/>
                <a:sym typeface="Open Sans"/>
              </a:rPr>
              <a:t> kann das Bild verbessert werden.</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de">
                <a:solidFill>
                  <a:schemeClr val="dk1"/>
                </a:solidFill>
                <a:latin typeface="Open Sans"/>
                <a:ea typeface="Open Sans"/>
                <a:cs typeface="Open Sans"/>
                <a:sym typeface="Open Sans"/>
              </a:rPr>
              <a:t>Mit der Funktion </a:t>
            </a:r>
            <a:r>
              <a:rPr b="1" lang="de">
                <a:solidFill>
                  <a:schemeClr val="dk1"/>
                </a:solidFill>
                <a:latin typeface="Open Sans"/>
                <a:ea typeface="Open Sans"/>
                <a:cs typeface="Open Sans"/>
                <a:sym typeface="Open Sans"/>
              </a:rPr>
              <a:t>Zauberstab / Verbessern</a:t>
            </a:r>
            <a:r>
              <a:rPr lang="de">
                <a:solidFill>
                  <a:schemeClr val="dk1"/>
                </a:solidFill>
                <a:latin typeface="Open Sans"/>
                <a:ea typeface="Open Sans"/>
                <a:cs typeface="Open Sans"/>
                <a:sym typeface="Open Sans"/>
              </a:rPr>
              <a:t> können Sie Belichtung, Kontrast, Sättigung und andere Eigenschaften automatisch korrigieren.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08" name="Google Shape;408;p52"/>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09" name="Google Shape;409;p52"/>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3"/>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Zuschneiden, Geradestellen</a:t>
            </a:r>
            <a:endParaRPr b="1" baseline="30000" sz="2400">
              <a:solidFill>
                <a:schemeClr val="lt1"/>
              </a:solidFill>
              <a:latin typeface="Open Sans"/>
              <a:ea typeface="Open Sans"/>
              <a:cs typeface="Open Sans"/>
              <a:sym typeface="Open Sans"/>
            </a:endParaRPr>
          </a:p>
        </p:txBody>
      </p:sp>
      <p:sp>
        <p:nvSpPr>
          <p:cNvPr id="415" name="Google Shape;415;p53"/>
          <p:cNvSpPr txBox="1"/>
          <p:nvPr>
            <p:ph idx="1" type="body"/>
          </p:nvPr>
        </p:nvSpPr>
        <p:spPr>
          <a:xfrm>
            <a:off x="623400" y="768075"/>
            <a:ext cx="66042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Mit Zuschneiden können Sie den Bildausschnitt verbessern. Über das kleine Quadrat können Sie das gewünschte Format auswählen. </a:t>
            </a:r>
            <a:br>
              <a:rPr lang="de">
                <a:solidFill>
                  <a:schemeClr val="dk1"/>
                </a:solidFill>
                <a:latin typeface="Open Sans"/>
                <a:ea typeface="Open Sans"/>
                <a:cs typeface="Open Sans"/>
                <a:sym typeface="Open Sans"/>
              </a:rPr>
            </a:br>
            <a:r>
              <a:rPr lang="de">
                <a:solidFill>
                  <a:schemeClr val="dk1"/>
                </a:solidFill>
                <a:latin typeface="Open Sans"/>
                <a:ea typeface="Open Sans"/>
                <a:cs typeface="Open Sans"/>
                <a:sym typeface="Open Sans"/>
              </a:rPr>
              <a:t>Mit den Fingern können Sie das Bild verschieben und den optimalen Ausschnitt wählen.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Unter dem Bild ist ein Drehrad, über das können Sie das Bild drehen. Damit Vertikale vertikal und Horizontale horizontal sind.</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16" name="Google Shape;416;p53"/>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17" name="Google Shape;417;p53"/>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Filter</a:t>
            </a:r>
            <a:endParaRPr b="1" baseline="30000" sz="2400">
              <a:solidFill>
                <a:schemeClr val="lt1"/>
              </a:solidFill>
              <a:latin typeface="Open Sans"/>
              <a:ea typeface="Open Sans"/>
              <a:cs typeface="Open Sans"/>
              <a:sym typeface="Open Sans"/>
            </a:endParaRPr>
          </a:p>
        </p:txBody>
      </p:sp>
      <p:sp>
        <p:nvSpPr>
          <p:cNvPr id="423" name="Google Shape;423;p54"/>
          <p:cNvSpPr txBox="1"/>
          <p:nvPr>
            <p:ph idx="1" type="body"/>
          </p:nvPr>
        </p:nvSpPr>
        <p:spPr>
          <a:xfrm>
            <a:off x="623400" y="768075"/>
            <a:ext cx="73467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Das Bild</a:t>
            </a:r>
            <a:r>
              <a:rPr lang="de">
                <a:solidFill>
                  <a:schemeClr val="dk1"/>
                </a:solidFill>
                <a:latin typeface="Open Sans"/>
                <a:ea typeface="Open Sans"/>
                <a:cs typeface="Open Sans"/>
                <a:sym typeface="Open Sans"/>
              </a:rPr>
              <a:t> kann farblich verbessert oder künstlerisch verändert werden.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Dazu sind einzelne Filter. wie wärmere Farben, vorinstalliert. Wählen Sie aus dem Katalog die beste Veriante.</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Für weitere Verbesserungen sind verschiedene Apps im Store gegen wenig Geld erhätlich.</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24" name="Google Shape;424;p54"/>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25" name="Google Shape;425;p54"/>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5"/>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Licht Farbe</a:t>
            </a:r>
            <a:endParaRPr b="1" baseline="30000" sz="2400">
              <a:solidFill>
                <a:schemeClr val="lt1"/>
              </a:solidFill>
              <a:latin typeface="Open Sans"/>
              <a:ea typeface="Open Sans"/>
              <a:cs typeface="Open Sans"/>
              <a:sym typeface="Open Sans"/>
            </a:endParaRPr>
          </a:p>
        </p:txBody>
      </p:sp>
      <p:sp>
        <p:nvSpPr>
          <p:cNvPr id="431" name="Google Shape;431;p55"/>
          <p:cNvSpPr txBox="1"/>
          <p:nvPr>
            <p:ph idx="1" type="body"/>
          </p:nvPr>
        </p:nvSpPr>
        <p:spPr>
          <a:xfrm>
            <a:off x="674750" y="768075"/>
            <a:ext cx="66972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Die Bilder können manuell verbessert werden. Über das Menü rechts kann ausgewählt werden, ob das Licht (Helligkeit) oder die Farbe (Intensität) verändert werden sollen.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Im Menü werden die unterschiedlichen Werte und Korrekturfaktore aufgelistet.</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solidFill>
                  <a:schemeClr val="dk1"/>
                </a:solidFill>
                <a:latin typeface="Open Sans"/>
                <a:ea typeface="Open Sans"/>
                <a:cs typeface="Open Sans"/>
                <a:sym typeface="Open Sans"/>
              </a:rPr>
              <a:t>Das Farbbild kann auch in den Schwarzweiss-Modus konvertiert werden. </a:t>
            </a:r>
            <a:r>
              <a:rPr lang="de">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32" name="Google Shape;432;p55"/>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33" name="Google Shape;433;p55"/>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56"/>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Rückkehr zum Original</a:t>
            </a:r>
            <a:endParaRPr b="1" baseline="30000" sz="2400">
              <a:solidFill>
                <a:schemeClr val="lt1"/>
              </a:solidFill>
              <a:latin typeface="Open Sans"/>
              <a:ea typeface="Open Sans"/>
              <a:cs typeface="Open Sans"/>
              <a:sym typeface="Open Sans"/>
            </a:endParaRPr>
          </a:p>
        </p:txBody>
      </p:sp>
      <p:sp>
        <p:nvSpPr>
          <p:cNvPr id="439" name="Google Shape;439;p56"/>
          <p:cNvSpPr txBox="1"/>
          <p:nvPr>
            <p:ph idx="1" type="body"/>
          </p:nvPr>
        </p:nvSpPr>
        <p:spPr>
          <a:xfrm>
            <a:off x="623400" y="768075"/>
            <a:ext cx="63825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Open Sans"/>
                <a:ea typeface="Open Sans"/>
                <a:cs typeface="Open Sans"/>
                <a:sym typeface="Open Sans"/>
              </a:rPr>
              <a:t>Falls Sie mit den Änderungen nicht zufrieden sind, können SIe zum Original zurückkehren und alle Änderungen werden rückgängig gemacht.</a:t>
            </a:r>
            <a:r>
              <a:rPr lang="de">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440" name="Google Shape;440;p56"/>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41" name="Google Shape;441;p56"/>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7"/>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Helligkeit</a:t>
            </a:r>
            <a:endParaRPr b="1" baseline="30000" sz="2400">
              <a:solidFill>
                <a:schemeClr val="lt1"/>
              </a:solidFill>
              <a:latin typeface="Open Sans"/>
              <a:ea typeface="Open Sans"/>
              <a:cs typeface="Open Sans"/>
              <a:sym typeface="Open Sans"/>
            </a:endParaRPr>
          </a:p>
        </p:txBody>
      </p:sp>
      <p:sp>
        <p:nvSpPr>
          <p:cNvPr id="447" name="Google Shape;447;p57"/>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48" name="Google Shape;448;p57"/>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descr="helligkeit.gif" id="449" name="Google Shape;449;p57"/>
          <p:cNvPicPr preferRelativeResize="0"/>
          <p:nvPr/>
        </p:nvPicPr>
        <p:blipFill>
          <a:blip r:embed="rId3">
            <a:alphaModFix/>
          </a:blip>
          <a:stretch>
            <a:fillRect/>
          </a:stretch>
        </p:blipFill>
        <p:spPr>
          <a:xfrm>
            <a:off x="7831401" y="867625"/>
            <a:ext cx="1139525" cy="1219200"/>
          </a:xfrm>
          <a:prstGeom prst="rect">
            <a:avLst/>
          </a:prstGeom>
          <a:noFill/>
          <a:ln>
            <a:noFill/>
          </a:ln>
        </p:spPr>
      </p:pic>
      <p:sp>
        <p:nvSpPr>
          <p:cNvPr id="450" name="Google Shape;450;p57"/>
          <p:cNvSpPr txBox="1"/>
          <p:nvPr/>
        </p:nvSpPr>
        <p:spPr>
          <a:xfrm>
            <a:off x="623400" y="745800"/>
            <a:ext cx="6887400" cy="31746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de" sz="1800">
                <a:solidFill>
                  <a:srgbClr val="222222"/>
                </a:solidFill>
                <a:latin typeface="Open Sans"/>
                <a:ea typeface="Open Sans"/>
                <a:cs typeface="Open Sans"/>
                <a:sym typeface="Open Sans"/>
              </a:rPr>
              <a:t>Farben können den gleichen Farbton haben, aber unterschiedlich hell wirken. Die folgenden Farbvergleiche zeigen jeweils links eine Farbe und rechts eine hellere Variante davon.</a:t>
            </a:r>
            <a:endParaRPr sz="1800">
              <a:solidFill>
                <a:srgbClr val="222222"/>
              </a:solidFill>
              <a:latin typeface="Open Sans"/>
              <a:ea typeface="Open Sans"/>
              <a:cs typeface="Open Sans"/>
              <a:sym typeface="Open Sans"/>
            </a:endParaRPr>
          </a:p>
          <a:p>
            <a:pPr indent="0" lvl="0" marL="0" rtl="0" algn="l">
              <a:lnSpc>
                <a:spcPct val="114000"/>
              </a:lnSpc>
              <a:spcBef>
                <a:spcPts val="0"/>
              </a:spcBef>
              <a:spcAft>
                <a:spcPts val="0"/>
              </a:spcAft>
              <a:buNone/>
            </a:pPr>
            <a:r>
              <a:t/>
            </a:r>
            <a:endParaRPr sz="1800">
              <a:solidFill>
                <a:srgbClr val="222222"/>
              </a:solidFill>
              <a:latin typeface="Open Sans"/>
              <a:ea typeface="Open Sans"/>
              <a:cs typeface="Open Sans"/>
              <a:sym typeface="Open Sans"/>
            </a:endParaRPr>
          </a:p>
          <a:p>
            <a:pPr indent="0" lvl="0" marL="0" rtl="0" algn="l">
              <a:lnSpc>
                <a:spcPct val="114000"/>
              </a:lnSpc>
              <a:spcBef>
                <a:spcPts val="0"/>
              </a:spcBef>
              <a:spcAft>
                <a:spcPts val="0"/>
              </a:spcAft>
              <a:buNone/>
            </a:pPr>
            <a:r>
              <a:rPr lang="de" sz="1800">
                <a:solidFill>
                  <a:srgbClr val="222222"/>
                </a:solidFill>
                <a:latin typeface="Open Sans"/>
                <a:ea typeface="Open Sans"/>
                <a:cs typeface="Open Sans"/>
                <a:sym typeface="Open Sans"/>
              </a:rPr>
              <a:t>Für die Farben der rechten Seite wurde eine ca. 25% mehr Helligkeit gegenüber den Farben der linken Seite eingestellt. Durch Helligkeit werden Farben nicht leuchtender. Kräftige Farben bleiben kräftig, Pastellfarben bleiben pastell.</a:t>
            </a:r>
            <a:endParaRPr sz="1800">
              <a:solidFill>
                <a:srgbClr val="222222"/>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58"/>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Sättigung</a:t>
            </a:r>
            <a:endParaRPr b="1" baseline="30000" sz="2400">
              <a:solidFill>
                <a:schemeClr val="lt1"/>
              </a:solidFill>
              <a:latin typeface="Open Sans"/>
              <a:ea typeface="Open Sans"/>
              <a:cs typeface="Open Sans"/>
              <a:sym typeface="Open Sans"/>
            </a:endParaRPr>
          </a:p>
        </p:txBody>
      </p:sp>
      <p:sp>
        <p:nvSpPr>
          <p:cNvPr id="456" name="Google Shape;456;p58"/>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57" name="Google Shape;457;p58"/>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pic>
        <p:nvPicPr>
          <p:cNvPr descr="saettigung.gif" id="458" name="Google Shape;458;p58"/>
          <p:cNvPicPr preferRelativeResize="0"/>
          <p:nvPr/>
        </p:nvPicPr>
        <p:blipFill>
          <a:blip r:embed="rId3">
            <a:alphaModFix/>
          </a:blip>
          <a:stretch>
            <a:fillRect/>
          </a:stretch>
        </p:blipFill>
        <p:spPr>
          <a:xfrm>
            <a:off x="7427050" y="769575"/>
            <a:ext cx="1551900" cy="1219200"/>
          </a:xfrm>
          <a:prstGeom prst="rect">
            <a:avLst/>
          </a:prstGeom>
          <a:noFill/>
          <a:ln>
            <a:noFill/>
          </a:ln>
        </p:spPr>
      </p:pic>
      <p:sp>
        <p:nvSpPr>
          <p:cNvPr id="459" name="Google Shape;459;p58"/>
          <p:cNvSpPr txBox="1"/>
          <p:nvPr/>
        </p:nvSpPr>
        <p:spPr>
          <a:xfrm>
            <a:off x="623400" y="769575"/>
            <a:ext cx="6604200" cy="376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rgbClr val="222222"/>
                </a:solidFill>
                <a:latin typeface="Open Sans"/>
                <a:ea typeface="Open Sans"/>
                <a:cs typeface="Open Sans"/>
                <a:sym typeface="Open Sans"/>
              </a:rPr>
              <a:t>I</a:t>
            </a:r>
            <a:r>
              <a:rPr lang="de" sz="1800">
                <a:solidFill>
                  <a:srgbClr val="222222"/>
                </a:solidFill>
                <a:latin typeface="Open Sans"/>
                <a:ea typeface="Open Sans"/>
                <a:cs typeface="Open Sans"/>
                <a:sym typeface="Open Sans"/>
              </a:rPr>
              <a:t>m Gegensatz zur Helligkeit beeinflusst die Sättigung die subjektiv empfundene Leuchtkraft einer Farbe. Die folgenden Farbvergleiche zeigen in der Mitte jeweils eine Ausgangsfarbe, links davon eine Variante mit geringerer Sättigung, und rechts davon eine Variante mit höherer Sättigung.</a:t>
            </a:r>
            <a:endParaRPr sz="1800">
              <a:solidFill>
                <a:srgbClr val="222222"/>
              </a:solidFill>
              <a:latin typeface="Open Sans"/>
              <a:ea typeface="Open Sans"/>
              <a:cs typeface="Open Sans"/>
              <a:sym typeface="Open Sans"/>
            </a:endParaRPr>
          </a:p>
          <a:p>
            <a:pPr indent="0" lvl="0" marL="0" rtl="0" algn="l">
              <a:lnSpc>
                <a:spcPct val="115000"/>
              </a:lnSpc>
              <a:spcBef>
                <a:spcPts val="800"/>
              </a:spcBef>
              <a:spcAft>
                <a:spcPts val="0"/>
              </a:spcAft>
              <a:buNone/>
            </a:pPr>
            <a:r>
              <a:t/>
            </a:r>
            <a:endParaRPr sz="1800">
              <a:solidFill>
                <a:srgbClr val="222222"/>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59"/>
          <p:cNvSpPr txBox="1"/>
          <p:nvPr>
            <p:ph type="title"/>
          </p:nvPr>
        </p:nvSpPr>
        <p:spPr>
          <a:xfrm>
            <a:off x="623400" y="0"/>
            <a:ext cx="8520600" cy="658500"/>
          </a:xfrm>
          <a:prstGeom prst="rect">
            <a:avLst/>
          </a:prstGeom>
          <a:solidFill>
            <a:srgbClr val="E6913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Fotos bearbeiten: Kontrast</a:t>
            </a:r>
            <a:endParaRPr b="1" baseline="30000" sz="2400">
              <a:solidFill>
                <a:schemeClr val="lt1"/>
              </a:solidFill>
              <a:latin typeface="Open Sans"/>
              <a:ea typeface="Open Sans"/>
              <a:cs typeface="Open Sans"/>
              <a:sym typeface="Open Sans"/>
            </a:endParaRPr>
          </a:p>
        </p:txBody>
      </p:sp>
      <p:sp>
        <p:nvSpPr>
          <p:cNvPr id="465" name="Google Shape;465;p59"/>
          <p:cNvSpPr txBox="1"/>
          <p:nvPr>
            <p:ph idx="1" type="body"/>
          </p:nvPr>
        </p:nvSpPr>
        <p:spPr>
          <a:xfrm>
            <a:off x="623400" y="7680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e">
                <a:solidFill>
                  <a:srgbClr val="222222"/>
                </a:solidFill>
                <a:highlight>
                  <a:srgbClr val="FFFFFF"/>
                </a:highlight>
                <a:latin typeface="Open Sans"/>
                <a:ea typeface="Open Sans"/>
                <a:cs typeface="Open Sans"/>
                <a:sym typeface="Open Sans"/>
              </a:rPr>
              <a:t>Eine Erhöhung des Kontrasts bewirkt, dass dunkle Farben noch dunkler, und helle Farben noch heller werden. Die Unterschiede zwischen hellen und dunklen Farben werden also betont. </a:t>
            </a:r>
            <a:br>
              <a:rPr lang="de">
                <a:solidFill>
                  <a:srgbClr val="222222"/>
                </a:solidFill>
                <a:highlight>
                  <a:srgbClr val="FFFFFF"/>
                </a:highlight>
                <a:latin typeface="Open Sans"/>
                <a:ea typeface="Open Sans"/>
                <a:cs typeface="Open Sans"/>
                <a:sym typeface="Open Sans"/>
              </a:rPr>
            </a:br>
            <a:r>
              <a:rPr lang="de">
                <a:solidFill>
                  <a:srgbClr val="222222"/>
                </a:solidFill>
                <a:highlight>
                  <a:srgbClr val="FFFFFF"/>
                </a:highlight>
                <a:latin typeface="Open Sans"/>
                <a:ea typeface="Open Sans"/>
                <a:cs typeface="Open Sans"/>
                <a:sym typeface="Open Sans"/>
              </a:rPr>
              <a:t>Besonders bemerkbar macht sich das bei Fotos an scharfen Farbübergängen, etwa bei Häuserecken, wo eine Seite von der Sonne beschienen wird und die andere im Halbschatten liegt. </a:t>
            </a:r>
            <a:br>
              <a:rPr lang="de">
                <a:solidFill>
                  <a:srgbClr val="222222"/>
                </a:solidFill>
                <a:highlight>
                  <a:srgbClr val="FFFFFF"/>
                </a:highlight>
                <a:latin typeface="Open Sans"/>
                <a:ea typeface="Open Sans"/>
                <a:cs typeface="Open Sans"/>
                <a:sym typeface="Open Sans"/>
              </a:rPr>
            </a:br>
            <a:r>
              <a:rPr lang="de">
                <a:solidFill>
                  <a:srgbClr val="222222"/>
                </a:solidFill>
                <a:highlight>
                  <a:srgbClr val="FFFFFF"/>
                </a:highlight>
                <a:latin typeface="Open Sans"/>
                <a:ea typeface="Open Sans"/>
                <a:cs typeface="Open Sans"/>
                <a:sym typeface="Open Sans"/>
              </a:rPr>
              <a:t>Wird der Kontrast dagegen verringert, werden helle Farben dunkler, und dunkle werden heller. Die Farben des Bildes gleichen sich also stärker an. Harte Farbübergänge erscheinen weicher, das Bild wirkt insgesamt grautöniger. </a:t>
            </a:r>
            <a:endParaRPr>
              <a:latin typeface="Open Sans SemiBold"/>
              <a:ea typeface="Open Sans SemiBold"/>
              <a:cs typeface="Open Sans SemiBold"/>
              <a:sym typeface="Open Sans SemiBold"/>
            </a:endParaRPr>
          </a:p>
        </p:txBody>
      </p:sp>
      <p:sp>
        <p:nvSpPr>
          <p:cNvPr id="466" name="Google Shape;466;p59"/>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467" name="Google Shape;467;p59"/>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Fotos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623400" y="0"/>
            <a:ext cx="8520600" cy="658500"/>
          </a:xfrm>
          <a:prstGeom prst="rect">
            <a:avLst/>
          </a:prstGeom>
          <a:solidFill>
            <a:srgbClr val="C27BA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Speichern in der Cloud</a:t>
            </a:r>
            <a:endParaRPr b="1" sz="2400">
              <a:solidFill>
                <a:schemeClr val="lt1"/>
              </a:solidFill>
              <a:latin typeface="Open Sans"/>
              <a:ea typeface="Open Sans"/>
              <a:cs typeface="Open Sans"/>
              <a:sym typeface="Open Sans"/>
            </a:endParaRPr>
          </a:p>
        </p:txBody>
      </p:sp>
      <p:sp>
        <p:nvSpPr>
          <p:cNvPr id="88" name="Google Shape;88;p17"/>
          <p:cNvSpPr txBox="1"/>
          <p:nvPr>
            <p:ph idx="1" type="body"/>
          </p:nvPr>
        </p:nvSpPr>
        <p:spPr>
          <a:xfrm>
            <a:off x="517500" y="768063"/>
            <a:ext cx="81090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latin typeface="Open Sans"/>
                <a:ea typeface="Open Sans"/>
                <a:cs typeface="Open Sans"/>
                <a:sym typeface="Open Sans"/>
              </a:rPr>
              <a:t>Die Fotos werden im iPhone gespeichert, so dass Sie jederzeit Zugriff darauf haben und diese präsentieren können. Das iPhone hat aber nur einen sehr beschränkten Speicherplatz. So dass Sie nur die wichtigsten oder neuesten Fotos vorzeigen können.</a:t>
            </a:r>
            <a:endParaRPr>
              <a:latin typeface="Open Sans"/>
              <a:ea typeface="Open Sans"/>
              <a:cs typeface="Open Sans"/>
              <a:sym typeface="Open Sans"/>
            </a:endParaRPr>
          </a:p>
          <a:p>
            <a:pPr indent="0" lvl="0" marL="0" rtl="0" algn="l">
              <a:spcBef>
                <a:spcPts val="1600"/>
              </a:spcBef>
              <a:spcAft>
                <a:spcPts val="0"/>
              </a:spcAft>
              <a:buNone/>
            </a:pPr>
            <a:r>
              <a:rPr lang="de">
                <a:latin typeface="Open Sans"/>
                <a:ea typeface="Open Sans"/>
                <a:cs typeface="Open Sans"/>
                <a:sym typeface="Open Sans"/>
              </a:rPr>
              <a:t>iPhone bietet die Möglichkeit, Ihre Fotos auf einem externen Server zu speichern - der iCloud.</a:t>
            </a:r>
            <a:br>
              <a:rPr lang="de">
                <a:latin typeface="Open Sans"/>
                <a:ea typeface="Open Sans"/>
                <a:cs typeface="Open Sans"/>
                <a:sym typeface="Open Sans"/>
              </a:rPr>
            </a:br>
            <a:r>
              <a:rPr lang="de">
                <a:latin typeface="Open Sans"/>
                <a:ea typeface="Open Sans"/>
                <a:cs typeface="Open Sans"/>
                <a:sym typeface="Open Sans"/>
              </a:rPr>
              <a:t>So sind Ihre Fotos gesichert, falls Sie Ihr iPhone verlieren.</a:t>
            </a:r>
            <a:endParaRPr>
              <a:latin typeface="Open Sans"/>
              <a:ea typeface="Open Sans"/>
              <a:cs typeface="Open Sans"/>
              <a:sym typeface="Open Sans"/>
            </a:endParaRPr>
          </a:p>
          <a:p>
            <a:pPr indent="0" lvl="0" marL="0" rtl="0" algn="l">
              <a:spcBef>
                <a:spcPts val="1600"/>
              </a:spcBef>
              <a:spcAft>
                <a:spcPts val="0"/>
              </a:spcAft>
              <a:buNone/>
            </a:pPr>
            <a:r>
              <a:rPr lang="de">
                <a:latin typeface="Open Sans"/>
                <a:ea typeface="Open Sans"/>
                <a:cs typeface="Open Sans"/>
                <a:sym typeface="Open Sans"/>
              </a:rPr>
              <a:t>Achtung: Wenn Sie ein Bild auf Ihrem iPhone löschen, wird es auch in der iCloud, gelöscht. Sie müssen die Fotos separat in die Cloud oder den Computer herunterladen.</a:t>
            </a:r>
            <a:endParaRPr>
              <a:latin typeface="Open Sans"/>
              <a:ea typeface="Open Sans"/>
              <a:cs typeface="Open Sans"/>
              <a:sym typeface="Open Sans"/>
            </a:endParaRPr>
          </a:p>
          <a:p>
            <a:pPr indent="0" lvl="0" marL="0" rtl="0" algn="l">
              <a:spcBef>
                <a:spcPts val="1600"/>
              </a:spcBef>
              <a:spcAft>
                <a:spcPts val="1600"/>
              </a:spcAft>
              <a:buNone/>
            </a:pPr>
            <a:r>
              <a:t/>
            </a:r>
            <a:endParaRPr>
              <a:latin typeface="Open Sans"/>
              <a:ea typeface="Open Sans"/>
              <a:cs typeface="Open Sans"/>
              <a:sym typeface="Open Sans"/>
            </a:endParaRPr>
          </a:p>
        </p:txBody>
      </p:sp>
      <p:sp>
        <p:nvSpPr>
          <p:cNvPr id="89" name="Google Shape;89;p17"/>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90" name="Google Shape;90;p17"/>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623400" y="0"/>
            <a:ext cx="8520600" cy="658500"/>
          </a:xfrm>
          <a:prstGeom prst="rect">
            <a:avLst/>
          </a:prstGeom>
          <a:solidFill>
            <a:srgbClr val="C27BA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Speichern in der Cloud</a:t>
            </a:r>
            <a:endParaRPr b="1" sz="2400">
              <a:solidFill>
                <a:schemeClr val="lt1"/>
              </a:solidFill>
              <a:latin typeface="Open Sans"/>
              <a:ea typeface="Open Sans"/>
              <a:cs typeface="Open Sans"/>
              <a:sym typeface="Open Sans"/>
            </a:endParaRPr>
          </a:p>
        </p:txBody>
      </p:sp>
      <p:sp>
        <p:nvSpPr>
          <p:cNvPr id="96" name="Google Shape;96;p18"/>
          <p:cNvSpPr txBox="1"/>
          <p:nvPr>
            <p:ph idx="1" type="body"/>
          </p:nvPr>
        </p:nvSpPr>
        <p:spPr>
          <a:xfrm>
            <a:off x="551575" y="768075"/>
            <a:ext cx="6177600" cy="3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latin typeface="Open Sans"/>
                <a:ea typeface="Open Sans"/>
                <a:cs typeface="Open Sans"/>
                <a:sym typeface="Open Sans"/>
              </a:rPr>
              <a:t>Sie bekommen mit Ihren Apple-Account in iCloud einen kostenloses Konto und 5 GB Speicher. </a:t>
            </a:r>
            <a:endParaRPr>
              <a:latin typeface="Open Sans"/>
              <a:ea typeface="Open Sans"/>
              <a:cs typeface="Open Sans"/>
              <a:sym typeface="Open Sans"/>
            </a:endParaRPr>
          </a:p>
          <a:p>
            <a:pPr indent="0" lvl="0" marL="0" marR="249972" rtl="0" algn="l">
              <a:spcBef>
                <a:spcPts val="1600"/>
              </a:spcBef>
              <a:spcAft>
                <a:spcPts val="0"/>
              </a:spcAft>
              <a:buNone/>
            </a:pPr>
            <a:r>
              <a:rPr lang="de">
                <a:latin typeface="Open Sans"/>
                <a:ea typeface="Open Sans"/>
                <a:cs typeface="Open Sans"/>
                <a:sym typeface="Open Sans"/>
              </a:rPr>
              <a:t>Erstellen eines iCloud-Accounts oder Festlegen der iCloud-Optionen: Wählen Sie </a:t>
            </a:r>
            <a:br>
              <a:rPr lang="de">
                <a:latin typeface="Open Sans"/>
                <a:ea typeface="Open Sans"/>
                <a:cs typeface="Open Sans"/>
                <a:sym typeface="Open Sans"/>
              </a:rPr>
            </a:br>
            <a:r>
              <a:rPr b="1" lang="de">
                <a:latin typeface="Open Sans"/>
                <a:ea typeface="Open Sans"/>
                <a:cs typeface="Open Sans"/>
                <a:sym typeface="Open Sans"/>
              </a:rPr>
              <a:t>Einstellungen &gt; Apple ID (</a:t>
            </a:r>
            <a:r>
              <a:rPr lang="de">
                <a:latin typeface="Open Sans"/>
                <a:ea typeface="Open Sans"/>
                <a:cs typeface="Open Sans"/>
                <a:sym typeface="Open Sans"/>
              </a:rPr>
              <a:t>Ihr Name</a:t>
            </a:r>
            <a:r>
              <a:rPr b="1" lang="de">
                <a:latin typeface="Open Sans"/>
                <a:ea typeface="Open Sans"/>
                <a:cs typeface="Open Sans"/>
                <a:sym typeface="Open Sans"/>
              </a:rPr>
              <a:t>) &gt; iCloud</a:t>
            </a:r>
            <a:r>
              <a:rPr lang="de">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de">
                <a:latin typeface="Open Sans"/>
                <a:ea typeface="Open Sans"/>
                <a:cs typeface="Open Sans"/>
                <a:sym typeface="Open Sans"/>
              </a:rPr>
              <a:t>Aktivieren der iCloud-Fotofreigabe: Öffnen Sie </a:t>
            </a:r>
            <a:br>
              <a:rPr lang="de">
                <a:latin typeface="Open Sans"/>
                <a:ea typeface="Open Sans"/>
                <a:cs typeface="Open Sans"/>
                <a:sym typeface="Open Sans"/>
              </a:rPr>
            </a:br>
            <a:r>
              <a:rPr b="1" lang="de">
                <a:latin typeface="Open Sans"/>
                <a:ea typeface="Open Sans"/>
                <a:cs typeface="Open Sans"/>
                <a:sym typeface="Open Sans"/>
              </a:rPr>
              <a:t>iCloud Fotos.  </a:t>
            </a:r>
            <a:r>
              <a:rPr lang="de">
                <a:solidFill>
                  <a:schemeClr val="dk1"/>
                </a:solidFill>
                <a:latin typeface="Open Sans"/>
                <a:ea typeface="Open Sans"/>
                <a:cs typeface="Open Sans"/>
                <a:sym typeface="Open Sans"/>
              </a:rPr>
              <a:t>Stellen Sie den Schieber auf </a:t>
            </a:r>
            <a:r>
              <a:rPr b="1" lang="de">
                <a:solidFill>
                  <a:schemeClr val="dk1"/>
                </a:solidFill>
                <a:latin typeface="Open Sans"/>
                <a:ea typeface="Open Sans"/>
                <a:cs typeface="Open Sans"/>
                <a:sym typeface="Open Sans"/>
              </a:rPr>
              <a:t>Ein.</a:t>
            </a:r>
            <a:endParaRPr>
              <a:latin typeface="Open Sans"/>
              <a:ea typeface="Open Sans"/>
              <a:cs typeface="Open Sans"/>
              <a:sym typeface="Open Sans"/>
            </a:endParaRPr>
          </a:p>
          <a:p>
            <a:pPr indent="0" lvl="0" marL="0" rtl="0" algn="l">
              <a:spcBef>
                <a:spcPts val="1600"/>
              </a:spcBef>
              <a:spcAft>
                <a:spcPts val="1600"/>
              </a:spcAft>
              <a:buNone/>
            </a:pPr>
            <a:br>
              <a:rPr b="1" lang="de">
                <a:latin typeface="Open Sans"/>
                <a:ea typeface="Open Sans"/>
                <a:cs typeface="Open Sans"/>
                <a:sym typeface="Open Sans"/>
              </a:rPr>
            </a:br>
            <a:endParaRPr>
              <a:latin typeface="Open Sans"/>
              <a:ea typeface="Open Sans"/>
              <a:cs typeface="Open Sans"/>
              <a:sym typeface="Open Sans"/>
            </a:endParaRPr>
          </a:p>
        </p:txBody>
      </p:sp>
      <p:sp>
        <p:nvSpPr>
          <p:cNvPr id="97" name="Google Shape;97;p18"/>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98" name="Google Shape;98;p18"/>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99" name="Google Shape;99;p18"/>
          <p:cNvPicPr preferRelativeResize="0"/>
          <p:nvPr/>
        </p:nvPicPr>
        <p:blipFill>
          <a:blip r:embed="rId3">
            <a:alphaModFix/>
          </a:blip>
          <a:stretch>
            <a:fillRect/>
          </a:stretch>
        </p:blipFill>
        <p:spPr>
          <a:xfrm>
            <a:off x="6844900" y="835425"/>
            <a:ext cx="1852501" cy="32881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623400" y="0"/>
            <a:ext cx="8520600" cy="658500"/>
          </a:xfrm>
          <a:prstGeom prst="rect">
            <a:avLst/>
          </a:prstGeom>
          <a:solidFill>
            <a:srgbClr val="C27BA0"/>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iCloud erweitern</a:t>
            </a:r>
            <a:r>
              <a:rPr b="1" lang="de" sz="2400">
                <a:solidFill>
                  <a:schemeClr val="lt1"/>
                </a:solidFill>
                <a:latin typeface="Open Sans"/>
                <a:ea typeface="Open Sans"/>
                <a:cs typeface="Open Sans"/>
                <a:sym typeface="Open Sans"/>
              </a:rPr>
              <a:t> </a:t>
            </a:r>
            <a:endParaRPr b="1" sz="2400">
              <a:solidFill>
                <a:schemeClr val="lt1"/>
              </a:solidFill>
              <a:latin typeface="Open Sans"/>
              <a:ea typeface="Open Sans"/>
              <a:cs typeface="Open Sans"/>
              <a:sym typeface="Open Sans"/>
            </a:endParaRPr>
          </a:p>
        </p:txBody>
      </p:sp>
      <p:sp>
        <p:nvSpPr>
          <p:cNvPr id="105" name="Google Shape;105;p19"/>
          <p:cNvSpPr txBox="1"/>
          <p:nvPr>
            <p:ph idx="1" type="body"/>
          </p:nvPr>
        </p:nvSpPr>
        <p:spPr>
          <a:xfrm>
            <a:off x="623400" y="759375"/>
            <a:ext cx="5958900" cy="3780600"/>
          </a:xfrm>
          <a:prstGeom prst="rect">
            <a:avLst/>
          </a:prstGeom>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lang="de">
                <a:latin typeface="Open Sans"/>
                <a:ea typeface="Open Sans"/>
                <a:cs typeface="Open Sans"/>
                <a:sym typeface="Open Sans"/>
              </a:rPr>
              <a:t>Um die Fotos hochzuladen, muss das iPhone mit einem WLAN-Netzwerk verbunden sein.</a:t>
            </a:r>
            <a:endParaRPr>
              <a:latin typeface="Open Sans"/>
              <a:ea typeface="Open Sans"/>
              <a:cs typeface="Open Sans"/>
              <a:sym typeface="Open Sans"/>
            </a:endParaRPr>
          </a:p>
          <a:p>
            <a:pPr indent="0" lvl="0" marL="0" rtl="0" algn="l">
              <a:lnSpc>
                <a:spcPct val="115000"/>
              </a:lnSpc>
              <a:spcBef>
                <a:spcPts val="1600"/>
              </a:spcBef>
              <a:spcAft>
                <a:spcPts val="0"/>
              </a:spcAft>
              <a:buNone/>
            </a:pPr>
            <a:r>
              <a:rPr lang="de">
                <a:latin typeface="Open Sans"/>
                <a:ea typeface="Open Sans"/>
                <a:cs typeface="Open Sans"/>
                <a:sym typeface="Open Sans"/>
              </a:rPr>
              <a:t>Mehr iCloud-Speicher erwerben: Öffnen Sie </a:t>
            </a:r>
            <a:br>
              <a:rPr lang="de">
                <a:latin typeface="Open Sans"/>
                <a:ea typeface="Open Sans"/>
                <a:cs typeface="Open Sans"/>
                <a:sym typeface="Open Sans"/>
              </a:rPr>
            </a:br>
            <a:r>
              <a:rPr b="1" lang="de">
                <a:latin typeface="Open Sans"/>
                <a:ea typeface="Open Sans"/>
                <a:cs typeface="Open Sans"/>
                <a:sym typeface="Open Sans"/>
              </a:rPr>
              <a:t>Einstellungen &gt; Apple ID (</a:t>
            </a:r>
            <a:r>
              <a:rPr lang="de">
                <a:latin typeface="Open Sans"/>
                <a:ea typeface="Open Sans"/>
                <a:cs typeface="Open Sans"/>
                <a:sym typeface="Open Sans"/>
              </a:rPr>
              <a:t>Ihr Name</a:t>
            </a:r>
            <a:r>
              <a:rPr b="1" lang="de">
                <a:latin typeface="Open Sans"/>
                <a:ea typeface="Open Sans"/>
                <a:cs typeface="Open Sans"/>
                <a:sym typeface="Open Sans"/>
              </a:rPr>
              <a:t>) &gt; iCloud &gt; Speicher verwalten </a:t>
            </a:r>
            <a:r>
              <a:rPr lang="de">
                <a:latin typeface="Open Sans"/>
                <a:ea typeface="Open Sans"/>
                <a:cs typeface="Open Sans"/>
                <a:sym typeface="Open Sans"/>
              </a:rPr>
              <a:t>und tippen Sie auf </a:t>
            </a:r>
            <a:br>
              <a:rPr b="1" lang="de">
                <a:latin typeface="Open Sans"/>
                <a:ea typeface="Open Sans"/>
                <a:cs typeface="Open Sans"/>
                <a:sym typeface="Open Sans"/>
              </a:rPr>
            </a:br>
            <a:r>
              <a:rPr b="1" lang="de">
                <a:latin typeface="Open Sans"/>
                <a:ea typeface="Open Sans"/>
                <a:cs typeface="Open Sans"/>
                <a:sym typeface="Open Sans"/>
              </a:rPr>
              <a:t>Speicherplan ändern</a:t>
            </a:r>
            <a:r>
              <a:rPr lang="de">
                <a:latin typeface="Open Sans"/>
                <a:ea typeface="Open Sans"/>
                <a:cs typeface="Open Sans"/>
                <a:sym typeface="Open Sans"/>
              </a:rPr>
              <a:t>.</a:t>
            </a:r>
            <a:endParaRPr>
              <a:latin typeface="Open Sans"/>
              <a:ea typeface="Open Sans"/>
              <a:cs typeface="Open Sans"/>
              <a:sym typeface="Open Sans"/>
            </a:endParaRPr>
          </a:p>
          <a:p>
            <a:pPr indent="0" lvl="0" marL="0" rtl="0" algn="l">
              <a:lnSpc>
                <a:spcPct val="115000"/>
              </a:lnSpc>
              <a:spcBef>
                <a:spcPts val="1300"/>
              </a:spcBef>
              <a:spcAft>
                <a:spcPts val="0"/>
              </a:spcAft>
              <a:buNone/>
            </a:pPr>
            <a:r>
              <a:rPr lang="de">
                <a:latin typeface="Open Sans"/>
                <a:ea typeface="Open Sans"/>
                <a:cs typeface="Open Sans"/>
                <a:sym typeface="Open Sans"/>
              </a:rPr>
              <a:t>50 Gigabyte kosten 1 Franken monatlich.</a:t>
            </a:r>
            <a:endParaRPr>
              <a:latin typeface="Open Sans"/>
              <a:ea typeface="Open Sans"/>
              <a:cs typeface="Open Sans"/>
              <a:sym typeface="Open Sans"/>
            </a:endParaRPr>
          </a:p>
          <a:p>
            <a:pPr indent="0" lvl="0" marL="0" rtl="0" algn="l">
              <a:lnSpc>
                <a:spcPct val="115000"/>
              </a:lnSpc>
              <a:spcBef>
                <a:spcPts val="1300"/>
              </a:spcBef>
              <a:spcAft>
                <a:spcPts val="0"/>
              </a:spcAft>
              <a:buNone/>
            </a:pPr>
            <a:r>
              <a:t/>
            </a:r>
            <a:endParaRPr>
              <a:latin typeface="Open Sans"/>
              <a:ea typeface="Open Sans"/>
              <a:cs typeface="Open Sans"/>
              <a:sym typeface="Open Sans"/>
            </a:endParaRPr>
          </a:p>
          <a:p>
            <a:pPr indent="0" lvl="0" marL="0" rtl="0" algn="l">
              <a:lnSpc>
                <a:spcPct val="152947"/>
              </a:lnSpc>
              <a:spcBef>
                <a:spcPts val="1300"/>
              </a:spcBef>
              <a:spcAft>
                <a:spcPts val="0"/>
              </a:spcAft>
              <a:buNone/>
            </a:pPr>
            <a:r>
              <a:t/>
            </a:r>
            <a:endParaRPr>
              <a:solidFill>
                <a:srgbClr val="333333"/>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latin typeface="Open Sans SemiBold"/>
              <a:ea typeface="Open Sans SemiBold"/>
              <a:cs typeface="Open Sans SemiBold"/>
              <a:sym typeface="Open Sans SemiBold"/>
            </a:endParaRPr>
          </a:p>
        </p:txBody>
      </p:sp>
      <p:sp>
        <p:nvSpPr>
          <p:cNvPr id="106" name="Google Shape;106;p19"/>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07" name="Google Shape;107;p19"/>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108" name="Google Shape;108;p19"/>
          <p:cNvPicPr preferRelativeResize="0"/>
          <p:nvPr/>
        </p:nvPicPr>
        <p:blipFill>
          <a:blip r:embed="rId3">
            <a:alphaModFix/>
          </a:blip>
          <a:stretch>
            <a:fillRect/>
          </a:stretch>
        </p:blipFill>
        <p:spPr>
          <a:xfrm>
            <a:off x="6734650" y="872900"/>
            <a:ext cx="2011800" cy="35709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96400" y="0"/>
            <a:ext cx="8520600" cy="658500"/>
          </a:xfrm>
          <a:prstGeom prst="rect">
            <a:avLst/>
          </a:prstGeom>
          <a:solidFill>
            <a:srgbClr val="4A86E8"/>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Einstellungen Kamera</a:t>
            </a:r>
            <a:endParaRPr b="1" sz="2400">
              <a:solidFill>
                <a:schemeClr val="lt1"/>
              </a:solidFill>
              <a:latin typeface="Open Sans"/>
              <a:ea typeface="Open Sans"/>
              <a:cs typeface="Open Sans"/>
              <a:sym typeface="Open Sans"/>
            </a:endParaRPr>
          </a:p>
        </p:txBody>
      </p:sp>
      <p:sp>
        <p:nvSpPr>
          <p:cNvPr id="114" name="Google Shape;114;p20"/>
          <p:cNvSpPr txBox="1"/>
          <p:nvPr>
            <p:ph idx="1" type="body"/>
          </p:nvPr>
        </p:nvSpPr>
        <p:spPr>
          <a:xfrm>
            <a:off x="496400" y="724275"/>
            <a:ext cx="6032400" cy="3187200"/>
          </a:xfrm>
          <a:prstGeom prst="rect">
            <a:avLst/>
          </a:prstGeom>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lang="de">
                <a:solidFill>
                  <a:srgbClr val="333333"/>
                </a:solidFill>
                <a:latin typeface="Open Sans"/>
                <a:ea typeface="Open Sans"/>
                <a:cs typeface="Open Sans"/>
                <a:sym typeface="Open Sans"/>
              </a:rPr>
              <a:t>Über </a:t>
            </a:r>
            <a:br>
              <a:rPr lang="de">
                <a:solidFill>
                  <a:srgbClr val="333333"/>
                </a:solidFill>
                <a:latin typeface="Open Sans"/>
                <a:ea typeface="Open Sans"/>
                <a:cs typeface="Open Sans"/>
                <a:sym typeface="Open Sans"/>
              </a:rPr>
            </a:br>
            <a:r>
              <a:rPr b="1" lang="de">
                <a:solidFill>
                  <a:srgbClr val="333333"/>
                </a:solidFill>
                <a:latin typeface="Open Sans"/>
                <a:ea typeface="Open Sans"/>
                <a:cs typeface="Open Sans"/>
                <a:sym typeface="Open Sans"/>
              </a:rPr>
              <a:t>Einstellungen &gt; Kamera</a:t>
            </a:r>
            <a:br>
              <a:rPr lang="de">
                <a:solidFill>
                  <a:srgbClr val="333333"/>
                </a:solidFill>
                <a:latin typeface="Open Sans"/>
                <a:ea typeface="Open Sans"/>
                <a:cs typeface="Open Sans"/>
                <a:sym typeface="Open Sans"/>
              </a:rPr>
            </a:br>
            <a:r>
              <a:rPr lang="de">
                <a:solidFill>
                  <a:srgbClr val="333333"/>
                </a:solidFill>
                <a:latin typeface="Open Sans"/>
                <a:ea typeface="Open Sans"/>
                <a:cs typeface="Open Sans"/>
                <a:sym typeface="Open Sans"/>
              </a:rPr>
              <a:t>können Sie die Einstellungen für die Kamera machen.</a:t>
            </a:r>
            <a:endParaRPr>
              <a:solidFill>
                <a:srgbClr val="333333"/>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a:solidFill>
                <a:srgbClr val="333333"/>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1100"/>
              <a:buFont typeface="Arial"/>
              <a:buNone/>
            </a:pPr>
            <a:r>
              <a:t/>
            </a:r>
            <a:endParaRPr>
              <a:solidFill>
                <a:srgbClr val="333333"/>
              </a:solidFill>
              <a:latin typeface="Open Sans"/>
              <a:ea typeface="Open Sans"/>
              <a:cs typeface="Open Sans"/>
              <a:sym typeface="Open Sans"/>
            </a:endParaRPr>
          </a:p>
        </p:txBody>
      </p:sp>
      <p:sp>
        <p:nvSpPr>
          <p:cNvPr id="115" name="Google Shape;115;p20"/>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16" name="Google Shape;116;p20"/>
          <p:cNvSpPr txBox="1"/>
          <p:nvPr>
            <p:ph idx="12" type="sldNum"/>
          </p:nvPr>
        </p:nvSpPr>
        <p:spPr>
          <a:xfrm>
            <a:off x="496400" y="46507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pic>
        <p:nvPicPr>
          <p:cNvPr id="117" name="Google Shape;117;p20"/>
          <p:cNvPicPr preferRelativeResize="0"/>
          <p:nvPr/>
        </p:nvPicPr>
        <p:blipFill>
          <a:blip r:embed="rId3">
            <a:alphaModFix/>
          </a:blip>
          <a:stretch>
            <a:fillRect/>
          </a:stretch>
        </p:blipFill>
        <p:spPr>
          <a:xfrm>
            <a:off x="6753850" y="724275"/>
            <a:ext cx="2081662" cy="3694951"/>
          </a:xfrm>
          <a:prstGeom prst="rect">
            <a:avLst/>
          </a:prstGeom>
          <a:noFill/>
          <a:ln>
            <a:noFill/>
          </a:ln>
        </p:spPr>
      </p:pic>
      <p:cxnSp>
        <p:nvCxnSpPr>
          <p:cNvPr id="118" name="Google Shape;118;p20"/>
          <p:cNvCxnSpPr/>
          <p:nvPr/>
        </p:nvCxnSpPr>
        <p:spPr>
          <a:xfrm>
            <a:off x="6113900" y="3943025"/>
            <a:ext cx="747900" cy="123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549150" y="0"/>
            <a:ext cx="8520600" cy="658500"/>
          </a:xfrm>
          <a:prstGeom prst="rect">
            <a:avLst/>
          </a:prstGeom>
          <a:solidFill>
            <a:srgbClr val="3D85C6"/>
          </a:solidFill>
        </p:spPr>
        <p:txBody>
          <a:bodyPr anchorCtr="0" anchor="b" bIns="91425" lIns="91425" spcFirstLastPara="1" rIns="91425" wrap="square" tIns="91425">
            <a:noAutofit/>
          </a:bodyPr>
          <a:lstStyle/>
          <a:p>
            <a:pPr indent="0" lvl="0" marL="0" rtl="0" algn="l">
              <a:spcBef>
                <a:spcPts val="0"/>
              </a:spcBef>
              <a:spcAft>
                <a:spcPts val="0"/>
              </a:spcAft>
              <a:buNone/>
            </a:pPr>
            <a:r>
              <a:rPr b="1" lang="de" sz="2400">
                <a:solidFill>
                  <a:schemeClr val="lt1"/>
                </a:solidFill>
                <a:latin typeface="Open Sans"/>
                <a:ea typeface="Open Sans"/>
                <a:cs typeface="Open Sans"/>
                <a:sym typeface="Open Sans"/>
              </a:rPr>
              <a:t>Kamera-Einstellungen: Einstellungen beibehalten</a:t>
            </a:r>
            <a:endParaRPr b="1" sz="2400">
              <a:solidFill>
                <a:schemeClr val="lt1"/>
              </a:solidFill>
              <a:latin typeface="Open Sans"/>
              <a:ea typeface="Open Sans"/>
              <a:cs typeface="Open Sans"/>
              <a:sym typeface="Open Sans"/>
            </a:endParaRPr>
          </a:p>
        </p:txBody>
      </p:sp>
      <p:sp>
        <p:nvSpPr>
          <p:cNvPr id="124" name="Google Shape;124;p21"/>
          <p:cNvSpPr txBox="1"/>
          <p:nvPr>
            <p:ph idx="12" type="sldNum"/>
          </p:nvPr>
        </p:nvSpPr>
        <p:spPr>
          <a:xfrm>
            <a:off x="5367900" y="4658250"/>
            <a:ext cx="3776100" cy="492900"/>
          </a:xfrm>
          <a:prstGeom prst="rect">
            <a:avLst/>
          </a:prstGeom>
          <a:solidFill>
            <a:srgbClr val="3D85C6"/>
          </a:solidFill>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de" sz="1800">
                <a:solidFill>
                  <a:schemeClr val="lt1"/>
                </a:solidFill>
                <a:latin typeface="Open Sans"/>
                <a:ea typeface="Open Sans"/>
                <a:cs typeface="Open Sans"/>
                <a:sym typeface="Open Sans"/>
              </a:rPr>
              <a:t>‹#›</a:t>
            </a:fld>
            <a:r>
              <a:rPr lang="de" sz="1800">
                <a:solidFill>
                  <a:schemeClr val="lt1"/>
                </a:solidFill>
                <a:latin typeface="Open Sans"/>
                <a:ea typeface="Open Sans"/>
                <a:cs typeface="Open Sans"/>
                <a:sym typeface="Open Sans"/>
              </a:rPr>
              <a:t>      </a:t>
            </a:r>
            <a:r>
              <a:rPr lang="de">
                <a:solidFill>
                  <a:schemeClr val="lt1"/>
                </a:solidFill>
              </a:rPr>
              <a:t>                        </a:t>
            </a:r>
            <a:endParaRPr sz="1400">
              <a:solidFill>
                <a:schemeClr val="lt1"/>
              </a:solidFill>
              <a:latin typeface="Open Sans"/>
              <a:ea typeface="Open Sans"/>
              <a:cs typeface="Open Sans"/>
              <a:sym typeface="Open Sans"/>
            </a:endParaRPr>
          </a:p>
        </p:txBody>
      </p:sp>
      <p:sp>
        <p:nvSpPr>
          <p:cNvPr id="125" name="Google Shape;125;p21"/>
          <p:cNvSpPr txBox="1"/>
          <p:nvPr>
            <p:ph idx="12" type="sldNum"/>
          </p:nvPr>
        </p:nvSpPr>
        <p:spPr>
          <a:xfrm>
            <a:off x="623400" y="4658250"/>
            <a:ext cx="5735700" cy="492900"/>
          </a:xfrm>
          <a:prstGeom prst="rect">
            <a:avLst/>
          </a:prstGeom>
          <a:solidFill>
            <a:srgbClr val="3D85C6"/>
          </a:solidFill>
        </p:spPr>
        <p:txBody>
          <a:bodyPr anchorCtr="0" anchor="ctr" bIns="91425" lIns="91425" spcFirstLastPara="1" rIns="91425" wrap="square" tIns="91425">
            <a:noAutofit/>
          </a:bodyPr>
          <a:lstStyle/>
          <a:p>
            <a:pPr indent="0" lvl="0" marL="0" rtl="0" algn="l">
              <a:spcBef>
                <a:spcPts val="0"/>
              </a:spcBef>
              <a:spcAft>
                <a:spcPts val="0"/>
              </a:spcAft>
              <a:buNone/>
            </a:pPr>
            <a:r>
              <a:rPr lang="de" sz="1400">
                <a:solidFill>
                  <a:srgbClr val="C9DAF8"/>
                </a:solidFill>
                <a:latin typeface="Playfair Display"/>
                <a:ea typeface="Playfair Display"/>
                <a:cs typeface="Playfair Display"/>
                <a:sym typeface="Playfair Display"/>
              </a:rPr>
              <a:t>RSVW</a:t>
            </a:r>
            <a:r>
              <a:rPr lang="de" sz="1400">
                <a:solidFill>
                  <a:schemeClr val="lt1"/>
                </a:solidFill>
                <a:latin typeface="Playfair Display"/>
                <a:ea typeface="Playfair Display"/>
                <a:cs typeface="Playfair Display"/>
                <a:sym typeface="Playfair Display"/>
              </a:rPr>
              <a:t>  iPhone Infos</a:t>
            </a:r>
            <a:endParaRPr sz="1400">
              <a:solidFill>
                <a:schemeClr val="lt1"/>
              </a:solidFill>
              <a:latin typeface="Playfair Display"/>
              <a:ea typeface="Playfair Display"/>
              <a:cs typeface="Playfair Display"/>
              <a:sym typeface="Playfair Display"/>
            </a:endParaRPr>
          </a:p>
        </p:txBody>
      </p:sp>
      <p:sp>
        <p:nvSpPr>
          <p:cNvPr id="126" name="Google Shape;126;p21"/>
          <p:cNvSpPr txBox="1"/>
          <p:nvPr/>
        </p:nvSpPr>
        <p:spPr>
          <a:xfrm>
            <a:off x="402300" y="787575"/>
            <a:ext cx="6177900" cy="3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de" sz="1800">
                <a:solidFill>
                  <a:schemeClr val="dk1"/>
                </a:solidFill>
                <a:latin typeface="Open Sans"/>
                <a:ea typeface="Open Sans"/>
                <a:cs typeface="Open Sans"/>
                <a:sym typeface="Open Sans"/>
              </a:rPr>
              <a:t>Die Kamera kann mit Voreinstellungen so eingerichtet werden, damit sie im Normalfall so funktioniert wie Sie es wünschen.</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de" sz="1800">
                <a:solidFill>
                  <a:schemeClr val="dk1"/>
                </a:solidFill>
                <a:latin typeface="Open Sans"/>
                <a:ea typeface="Open Sans"/>
                <a:cs typeface="Open Sans"/>
                <a:sym typeface="Open Sans"/>
              </a:rPr>
              <a:t>Über </a:t>
            </a:r>
            <a:r>
              <a:rPr b="1" lang="de" sz="1800">
                <a:solidFill>
                  <a:schemeClr val="dk1"/>
                </a:solidFill>
                <a:latin typeface="Open Sans"/>
                <a:ea typeface="Open Sans"/>
                <a:cs typeface="Open Sans"/>
                <a:sym typeface="Open Sans"/>
              </a:rPr>
              <a:t>Einstellungen beibehalten</a:t>
            </a:r>
            <a:r>
              <a:rPr lang="de" sz="1800">
                <a:solidFill>
                  <a:schemeClr val="dk1"/>
                </a:solidFill>
                <a:latin typeface="Open Sans"/>
                <a:ea typeface="Open Sans"/>
                <a:cs typeface="Open Sans"/>
                <a:sym typeface="Open Sans"/>
              </a:rPr>
              <a:t> bestimmen Sie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de" sz="1800">
                <a:solidFill>
                  <a:schemeClr val="dk1"/>
                </a:solidFill>
                <a:latin typeface="Open Sans"/>
                <a:ea typeface="Open Sans"/>
                <a:cs typeface="Open Sans"/>
                <a:sym typeface="Open Sans"/>
              </a:rPr>
              <a:t>Kamera-Modus:</a:t>
            </a:r>
            <a:r>
              <a:rPr lang="de" sz="1800">
                <a:solidFill>
                  <a:schemeClr val="dk1"/>
                </a:solidFill>
                <a:latin typeface="Open Sans"/>
                <a:ea typeface="Open Sans"/>
                <a:cs typeface="Open Sans"/>
                <a:sym typeface="Open Sans"/>
              </a:rPr>
              <a:t> Ob die Kamera immer im Foto-Modus oder im letzten Kamera-Modus (z.B. Quadrat) geöffnet wird.</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de" sz="1800">
                <a:solidFill>
                  <a:schemeClr val="dk1"/>
                </a:solidFill>
                <a:latin typeface="Open Sans"/>
                <a:ea typeface="Open Sans"/>
                <a:cs typeface="Open Sans"/>
                <a:sym typeface="Open Sans"/>
              </a:rPr>
              <a:t>Filter: </a:t>
            </a:r>
            <a:r>
              <a:rPr lang="de" sz="1800">
                <a:solidFill>
                  <a:schemeClr val="dk1"/>
                </a:solidFill>
                <a:latin typeface="Open Sans"/>
                <a:ea typeface="Open Sans"/>
                <a:cs typeface="Open Sans"/>
                <a:sym typeface="Open Sans"/>
              </a:rPr>
              <a:t>Falls Sie den letztgewählten Filter beibehalten möchten (z.B. Strahlend kalt bei Kunstlicht).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7" name="Google Shape;127;p21"/>
          <p:cNvPicPr preferRelativeResize="0"/>
          <p:nvPr/>
        </p:nvPicPr>
        <p:blipFill>
          <a:blip r:embed="rId3">
            <a:alphaModFix/>
          </a:blip>
          <a:stretch>
            <a:fillRect/>
          </a:stretch>
        </p:blipFill>
        <p:spPr>
          <a:xfrm>
            <a:off x="6668200" y="810900"/>
            <a:ext cx="2081662" cy="3694951"/>
          </a:xfrm>
          <a:prstGeom prst="rect">
            <a:avLst/>
          </a:prstGeom>
          <a:noFill/>
          <a:ln>
            <a:noFill/>
          </a:ln>
        </p:spPr>
      </p:pic>
      <p:cxnSp>
        <p:nvCxnSpPr>
          <p:cNvPr id="128" name="Google Shape;128;p21"/>
          <p:cNvCxnSpPr/>
          <p:nvPr/>
        </p:nvCxnSpPr>
        <p:spPr>
          <a:xfrm>
            <a:off x="6189975" y="1586400"/>
            <a:ext cx="502500" cy="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